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95" r:id="rId10"/>
    <p:sldId id="264" r:id="rId11"/>
    <p:sldId id="265" r:id="rId12"/>
    <p:sldId id="285" r:id="rId13"/>
    <p:sldId id="279" r:id="rId14"/>
    <p:sldId id="286" r:id="rId15"/>
    <p:sldId id="280" r:id="rId16"/>
    <p:sldId id="267" r:id="rId17"/>
    <p:sldId id="269" r:id="rId18"/>
    <p:sldId id="270" r:id="rId19"/>
    <p:sldId id="271" r:id="rId20"/>
    <p:sldId id="268" r:id="rId21"/>
    <p:sldId id="273" r:id="rId22"/>
    <p:sldId id="284" r:id="rId23"/>
    <p:sldId id="282" r:id="rId24"/>
    <p:sldId id="274" r:id="rId25"/>
    <p:sldId id="283" r:id="rId26"/>
    <p:sldId id="288" r:id="rId27"/>
    <p:sldId id="291" r:id="rId28"/>
    <p:sldId id="290" r:id="rId29"/>
    <p:sldId id="292" r:id="rId30"/>
    <p:sldId id="293" r:id="rId31"/>
    <p:sldId id="297" r:id="rId32"/>
    <p:sldId id="298" r:id="rId33"/>
    <p:sldId id="27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C1EEFC"/>
    <a:srgbClr val="098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7" autoAdjust="0"/>
    <p:restoredTop sz="94694"/>
  </p:normalViewPr>
  <p:slideViewPr>
    <p:cSldViewPr snapToGrid="0" snapToObjects="1">
      <p:cViewPr>
        <p:scale>
          <a:sx n="34" d="100"/>
          <a:sy n="34" d="100"/>
        </p:scale>
        <p:origin x="4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4EDD4-8AC3-E641-8D36-64383928DB89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8916B-280C-C141-9E1A-1163D160D2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044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8916B-280C-C141-9E1A-1163D160D29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60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7053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27146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131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2932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92237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7488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688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03611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07411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771803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9037829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98DA386-BE58-8442-91CE-0D598DD5DD9A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D05C4C9-6903-114D-9320-FF770510599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28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miers-clics.fr/cours-informatique/activer-ou-desactiver-antivirus-windows-defender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apple.com/en-ca/guide/security/sec469d47bd8/web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yaccount.google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google.com/accounts/answer/185839?hl=fr&amp;co=GENIE.Platform%3DDesktop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.microsoft.com/security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microsoft.com/fr-fr/account-billing/proc%C3%A9dure-d-utilisation-de-la-v%C3%A9rification-en-deux-%C3%A9tapes-avec-votre-compte-microsoft-c7910146-672f-01e9-50a0-93b4585e7eb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a/answer/9176657?hl=fr&amp;ref_topic=2759193&amp;sjid=8659623856037069961-NA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google.com/accounts/answer/18583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fr-ca/microsoft-365/admin/security-and-compliance/set-up-multi-factor-authentication?redirectSourcePath=%252fen-us%252foffice%252f8f0454b2-f51a-4d9c-bcde-2c48e41621c6&amp;view=o365-worldwid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microsoft.com/fr-fr/office/configurer-votre-connexion-microsoft-365-pour-l-authentification-multifacteur-ace1d096-61e5-449b-a875-58eb3d74de14?ui=en-US&amp;rs=en-US&amp;ad=U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safety101.org/publicwifisafety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44E44B-D99C-956D-680A-BCE75483E1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9B513C0-CA53-C5B2-83A2-885DEDE7A9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Picture 8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21C604B1-53C6-D9A9-AE42-0265F1F1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96610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2684935-7BDF-844C-97B5-CB196E0F5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3231" y="1470513"/>
            <a:ext cx="5965716" cy="514285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78049-9A38-3A4E-9226-A6B61663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231" y="384654"/>
            <a:ext cx="9601200" cy="1485900"/>
          </a:xfrm>
        </p:spPr>
        <p:txBody>
          <a:bodyPr/>
          <a:lstStyle/>
          <a:p>
            <a:r>
              <a:rPr lang="fr-FR" dirty="0"/>
              <a:t>Quand Cliquer ?</a:t>
            </a:r>
          </a:p>
        </p:txBody>
      </p:sp>
      <p:pic>
        <p:nvPicPr>
          <p:cNvPr id="5122" name="Picture 2" descr="Free icon - Free vector icons - Free SVG, PSD, PNG, EPS, Ai &amp;amp; Icon Font">
            <a:extLst>
              <a:ext uri="{FF2B5EF4-FFF2-40B4-BE49-F238E27FC236}">
                <a16:creationId xmlns:a16="http://schemas.microsoft.com/office/drawing/2014/main" id="{E645723C-36DB-4D4F-9C49-FF2AC1A65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80" y="4027469"/>
            <a:ext cx="388258" cy="3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46DD271-0633-4F4B-8B47-E21BFFF7F002}"/>
              </a:ext>
            </a:extLst>
          </p:cNvPr>
          <p:cNvSpPr/>
          <p:nvPr/>
        </p:nvSpPr>
        <p:spPr>
          <a:xfrm rot="8396258">
            <a:off x="2676021" y="5770513"/>
            <a:ext cx="920587" cy="28439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C169A9-BEB1-514B-9DAD-87F592B9AA26}"/>
              </a:ext>
            </a:extLst>
          </p:cNvPr>
          <p:cNvSpPr txBox="1"/>
          <p:nvPr/>
        </p:nvSpPr>
        <p:spPr>
          <a:xfrm>
            <a:off x="8373035" y="2406082"/>
            <a:ext cx="32631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fr-FR" sz="2800" dirty="0">
                <a:solidFill>
                  <a:schemeClr val="tx2"/>
                </a:solidFill>
              </a:rPr>
              <a:t>Placez votre souris sur le lien sans cliquez !</a:t>
            </a:r>
          </a:p>
          <a:p>
            <a:endParaRPr lang="fr-FR" sz="2800" dirty="0">
              <a:solidFill>
                <a:schemeClr val="tx2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fr-FR" sz="2800" dirty="0">
                <a:solidFill>
                  <a:schemeClr val="tx2"/>
                </a:solidFill>
              </a:rPr>
              <a:t>Ne cliquez pas si vous n’êtes pas certain !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22F4C8A-3B64-BEE1-4CA3-B610EC104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6152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B3B30C3C-0320-7582-73C9-5630E1367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 descr="A close up of a website&#10;&#10;Description automatically generated">
            <a:extLst>
              <a:ext uri="{FF2B5EF4-FFF2-40B4-BE49-F238E27FC236}">
                <a16:creationId xmlns:a16="http://schemas.microsoft.com/office/drawing/2014/main" id="{990F2522-353E-3D07-A212-D20027264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 descr="A website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CE5C91F4-B69B-E78B-090C-9A18D606F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 descr="A website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61FFB43F-3ECB-1773-208F-003B3153B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74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5C7E663-98B8-7CFA-2E0B-8812D3ED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00658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and blue card with blue text&#10;&#10;Description automatically generated with medium confidence">
            <a:extLst>
              <a:ext uri="{FF2B5EF4-FFF2-40B4-BE49-F238E27FC236}">
                <a16:creationId xmlns:a16="http://schemas.microsoft.com/office/drawing/2014/main" id="{61FA8106-4757-8A1B-C348-984C7EE5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1644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A82BCAC-6B29-EE96-0C66-189CA641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0440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lue text with red text&#10;&#10;Description automatically generated with medium confidence">
            <a:extLst>
              <a:ext uri="{FF2B5EF4-FFF2-40B4-BE49-F238E27FC236}">
                <a16:creationId xmlns:a16="http://schemas.microsoft.com/office/drawing/2014/main" id="{CF74CB8C-F862-3A69-901B-6B69C073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0405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4483A7BE-662A-FFA6-9378-50F7F16CA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1658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CEA38EE-AC51-C1BF-A44A-53AC49E8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1898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7" name="Picture 6" descr="A blue and white text and a cell phone&#10;&#10;Description automatically generated with medium confidence">
            <a:extLst>
              <a:ext uri="{FF2B5EF4-FFF2-40B4-BE49-F238E27FC236}">
                <a16:creationId xmlns:a16="http://schemas.microsoft.com/office/drawing/2014/main" id="{E635E390-F037-0078-C0CD-E4CB6788E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7726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gnifying glass and a question&#10;&#10;Description automatically generated">
            <a:extLst>
              <a:ext uri="{FF2B5EF4-FFF2-40B4-BE49-F238E27FC236}">
                <a16:creationId xmlns:a16="http://schemas.microsoft.com/office/drawing/2014/main" id="{75D0895F-9AEB-93FA-0EAA-198F48B4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9900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77DC66-4138-7154-C001-F95654A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 descr="A blue and white object with black text&#10;&#10;Description automatically generated">
            <a:extLst>
              <a:ext uri="{FF2B5EF4-FFF2-40B4-BE49-F238E27FC236}">
                <a16:creationId xmlns:a16="http://schemas.microsoft.com/office/drawing/2014/main" id="{52FBE858-CFF8-08F5-E3E5-32F341374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1364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D9F7E276-4700-77D4-583B-D0AC05EB3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7983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and cloud computing&#10;&#10;Description automatically generated with medium confidence">
            <a:extLst>
              <a:ext uri="{FF2B5EF4-FFF2-40B4-BE49-F238E27FC236}">
                <a16:creationId xmlns:a16="http://schemas.microsoft.com/office/drawing/2014/main" id="{432560B2-99CB-5B74-47A0-19968F826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4638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25E602A-53EB-4CB1-9633-3EC058740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832F3F2-2294-4A8D-ABDC-234B853C7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7" name="Picture 6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6F1F1B92-4E26-06E1-B9B6-D07CF4FA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6954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text and a triangle&#10;&#10;Description automatically generated">
            <a:extLst>
              <a:ext uri="{FF2B5EF4-FFF2-40B4-BE49-F238E27FC236}">
                <a16:creationId xmlns:a16="http://schemas.microsoft.com/office/drawing/2014/main" id="{D8AB1E9E-FF43-D1BC-6415-6F8A7A6E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95000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11" name="Picture 10" descr="A white and blue background with black text&#10;&#10;Description automatically generated">
            <a:extLst>
              <a:ext uri="{FF2B5EF4-FFF2-40B4-BE49-F238E27FC236}">
                <a16:creationId xmlns:a16="http://schemas.microsoft.com/office/drawing/2014/main" id="{E4A8E20F-512B-33EB-0AC1-5DA74FB57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0853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170B9C-85A5-4673-981C-DDDBAC51F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C82216A-4221-434A-B11C-7E13B4A1F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7" name="Picture 16" descr="A blue and black text&#10;&#10;Description automatically generated">
            <a:extLst>
              <a:ext uri="{FF2B5EF4-FFF2-40B4-BE49-F238E27FC236}">
                <a16:creationId xmlns:a16="http://schemas.microsoft.com/office/drawing/2014/main" id="{849CA12C-DC76-7092-24ED-8FB95696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10762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1FECDFE9-BAC9-9420-8EF4-036199FFB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84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71EFE629-6A97-7A21-8AF8-8575EEFC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E813B-2D3F-7B40-B684-9CD26F930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98" y="1118229"/>
            <a:ext cx="10265742" cy="14859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Propriétaire de Windows – Windows Defender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D6022-9D6B-9943-BC5C-90C37D654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129" y="1861179"/>
            <a:ext cx="10265742" cy="50909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800" dirty="0">
                <a:solidFill>
                  <a:schemeClr val="bg1"/>
                </a:solidFill>
              </a:rPr>
              <a:t>Protection contre les logiciels d’espionnage, les virus et autres logiciels malveillants  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bg1"/>
                </a:solidFill>
              </a:rPr>
              <a:t>1. Cliquer le menu Démarrer (bouton Windows)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bg1"/>
                </a:solidFill>
              </a:rPr>
              <a:t>2. Icône Réglages &gt; Mise à jour et sécurité &gt; Sécurité de Windows</a:t>
            </a:r>
          </a:p>
          <a:p>
            <a:pPr marL="457200" indent="-457200">
              <a:buAutoNum type="arabicPeriod" startAt="3"/>
            </a:pPr>
            <a:r>
              <a:rPr lang="fr-FR" sz="2800" dirty="0">
                <a:solidFill>
                  <a:schemeClr val="bg1"/>
                </a:solidFill>
              </a:rPr>
              <a:t>Protection contre les virus &gt; Paramètres de protection</a:t>
            </a:r>
          </a:p>
          <a:p>
            <a:pPr marL="457200" indent="-457200">
              <a:buAutoNum type="arabicPeriod" startAt="3"/>
            </a:pPr>
            <a:r>
              <a:rPr lang="fr-FR" sz="2800" dirty="0">
                <a:solidFill>
                  <a:schemeClr val="bg1"/>
                </a:solidFill>
              </a:rPr>
              <a:t>Activer la protection en temps réel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https://www.premiers-clics.fr/cours-informatique/activer-ou-desactiver-antivirus-windows-defender/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9751304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8B3ACCD4-AF2A-6604-DCAC-975D8EF4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B1DD12-3223-964B-84A0-0EC4CD5A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94" y="379201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Propriétaires de Mac - XProtect</a:t>
            </a:r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4DE9C06-9165-D84B-A37D-E0BD46656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2960" y="4013915"/>
            <a:ext cx="6035283" cy="245915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331EA2-20E6-5C43-A533-94E0C2A99416}"/>
              </a:ext>
            </a:extLst>
          </p:cNvPr>
          <p:cNvSpPr/>
          <p:nvPr/>
        </p:nvSpPr>
        <p:spPr>
          <a:xfrm>
            <a:off x="2687783" y="5726546"/>
            <a:ext cx="2900218" cy="3417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C9598-0C85-C94E-A0FC-A7A9B10C6C69}"/>
              </a:ext>
            </a:extLst>
          </p:cNvPr>
          <p:cNvSpPr/>
          <p:nvPr/>
        </p:nvSpPr>
        <p:spPr>
          <a:xfrm>
            <a:off x="1152688" y="1122151"/>
            <a:ext cx="109446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000" dirty="0">
                <a:solidFill>
                  <a:schemeClr val="bg1"/>
                </a:solidFill>
                <a:latin typeface="Roboto" panose="02000000000000000000" pitchFamily="2" charset="0"/>
              </a:rPr>
              <a:t>Les Macs ont un antivirus de base nommé XProtect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2000" dirty="0">
                <a:solidFill>
                  <a:schemeClr val="bg1"/>
                </a:solidFill>
              </a:rPr>
              <a:t>Il vérifie les applications exécutées et les compare à une liste de programmes malveillants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CA" sz="2000" dirty="0">
                <a:solidFill>
                  <a:schemeClr val="bg1"/>
                </a:solidFill>
              </a:rPr>
              <a:t>System Preferences &gt; Software Update &gt; Install system data files and security updates (OS X 10.10 or later) </a:t>
            </a:r>
          </a:p>
          <a:p>
            <a:r>
              <a:rPr lang="fr-FR" sz="2000" dirty="0">
                <a:solidFill>
                  <a:schemeClr val="bg1"/>
                </a:solidFill>
              </a:rPr>
              <a:t>     En français: </a:t>
            </a:r>
          </a:p>
          <a:p>
            <a:r>
              <a:rPr lang="fr-FR" sz="2000" dirty="0">
                <a:solidFill>
                  <a:schemeClr val="bg1"/>
                </a:solidFill>
              </a:rPr>
              <a:t>	Préférences Système &gt; Mise à jour de logiciels &gt; Installer les fichiers de données système et 	les mises à jour de sécurité </a:t>
            </a:r>
            <a:r>
              <a:rPr lang="en-CA" sz="2000" dirty="0">
                <a:solidFill>
                  <a:schemeClr val="bg1"/>
                </a:solidFill>
              </a:rPr>
              <a:t>(OS X 10.10 ou plus) </a:t>
            </a:r>
            <a:endParaRPr lang="fr-FR" sz="2000" dirty="0">
              <a:solidFill>
                <a:schemeClr val="bg1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000" dirty="0">
                <a:solidFill>
                  <a:schemeClr val="bg1"/>
                </a:solidFill>
              </a:rPr>
              <a:t>Ceci confirme que XProtect est automatiquement mis à jour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34A769-B52D-904D-BA23-78323C7DEFD0}"/>
              </a:ext>
            </a:extLst>
          </p:cNvPr>
          <p:cNvSpPr/>
          <p:nvPr/>
        </p:nvSpPr>
        <p:spPr>
          <a:xfrm>
            <a:off x="7567487" y="5028993"/>
            <a:ext cx="4227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https://support.apple.com/en-ca/guide/security/sec469d47bd8/web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51655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E099E26C-BCF7-D8BC-3B9E-0E6F07811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0E933-4E23-CB44-9D25-620F2097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496078"/>
            <a:ext cx="11182028" cy="1485900"/>
          </a:xfrm>
        </p:spPr>
        <p:txBody>
          <a:bodyPr/>
          <a:lstStyle/>
          <a:p>
            <a:r>
              <a:rPr lang="fr-CA" b="1" dirty="0">
                <a:solidFill>
                  <a:schemeClr val="bg1"/>
                </a:solidFill>
              </a:rPr>
              <a:t>Gmail – Authentification à deux facteurs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7944A-D15A-4E4B-92EA-F6ADB6E1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467855"/>
            <a:ext cx="10366721" cy="35814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r-FR" sz="2400" dirty="0">
                <a:solidFill>
                  <a:schemeClr val="bg1"/>
                </a:solidFill>
              </a:rPr>
              <a:t>Ouvrez  </a:t>
            </a:r>
            <a:r>
              <a:rPr lang="fr-FR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https://myaccount.google.com/</a:t>
            </a:r>
            <a:endParaRPr lang="fr-FR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fr-FR" sz="2400" dirty="0">
                <a:solidFill>
                  <a:schemeClr val="bg1"/>
                </a:solidFill>
              </a:rPr>
              <a:t>Panneau de Navigation &gt; Sécurité</a:t>
            </a:r>
          </a:p>
          <a:p>
            <a:pPr marL="457200" indent="-457200">
              <a:buAutoNum type="arabicPeriod"/>
            </a:pPr>
            <a:r>
              <a:rPr lang="fr-FR" sz="2400" dirty="0">
                <a:solidFill>
                  <a:schemeClr val="bg1"/>
                </a:solidFill>
              </a:rPr>
              <a:t> Sous "Connexion à Google” &gt; Validation en deux étapes &gt; Commencer. </a:t>
            </a:r>
          </a:p>
          <a:p>
            <a:pPr marL="457200" indent="-457200">
              <a:buAutoNum type="arabicPeriod"/>
            </a:pPr>
            <a:r>
              <a:rPr lang="fr-FR" sz="2400" dirty="0">
                <a:solidFill>
                  <a:schemeClr val="bg1"/>
                </a:solidFill>
              </a:rPr>
              <a:t>Suivez les étapes à l’écran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https://support.google.com/accounts/answer/185839?hl=fr&amp;co=GENIE.Platform%3DDesktop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0609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E2B8A2D-F46F-4DA5-8AFF-BC57461C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2BAD85-00E4-4D0A-993C-8372E78E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12" name="Picture 11" descr="A white and blue text and blue text&#10;&#10;Description automatically generated with medium confidence">
            <a:extLst>
              <a:ext uri="{FF2B5EF4-FFF2-40B4-BE49-F238E27FC236}">
                <a16:creationId xmlns:a16="http://schemas.microsoft.com/office/drawing/2014/main" id="{688A6694-7E7D-BA00-F964-01F45CA7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54522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502826AE-040E-6C2B-7EF2-C692DC7B2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062B0-F063-1841-A234-BCAA0B1D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62" y="1295400"/>
            <a:ext cx="10701581" cy="84530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Microsoft – </a:t>
            </a:r>
            <a:r>
              <a:rPr lang="fr-CA" b="1" dirty="0">
                <a:solidFill>
                  <a:schemeClr val="bg1"/>
                </a:solidFill>
              </a:rPr>
              <a:t>Authentification à deux facteurs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C7DB-A0A1-154E-9252-24B9C70F4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2286000"/>
            <a:ext cx="10325100" cy="3581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600" dirty="0">
                <a:solidFill>
                  <a:schemeClr val="bg1"/>
                </a:solidFill>
              </a:rPr>
              <a:t>1. Allez aux paramètres de sécurité:  </a:t>
            </a:r>
            <a:r>
              <a:rPr lang="fr-FR" sz="2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https://account.microsoft.com/security</a:t>
            </a:r>
            <a:endParaRPr lang="fr-FR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600" dirty="0">
                <a:solidFill>
                  <a:schemeClr val="bg1"/>
                </a:solidFill>
              </a:rPr>
              <a:t>2. Connectez-vous</a:t>
            </a:r>
          </a:p>
          <a:p>
            <a:pPr marL="0" indent="0">
              <a:buNone/>
            </a:pPr>
            <a:r>
              <a:rPr lang="fr-FR" sz="2600" dirty="0">
                <a:solidFill>
                  <a:schemeClr val="bg1"/>
                </a:solidFill>
              </a:rPr>
              <a:t>3. Sélectionnez  "Plus d’options de sécurité”</a:t>
            </a:r>
          </a:p>
          <a:p>
            <a:pPr marL="0" indent="0">
              <a:buNone/>
            </a:pPr>
            <a:r>
              <a:rPr lang="fr-FR" sz="2600" dirty="0">
                <a:solidFill>
                  <a:schemeClr val="bg1"/>
                </a:solidFill>
              </a:rPr>
              <a:t>4. Vérification en deux étapes &gt; Configurer la vérification en deux étapes</a:t>
            </a:r>
          </a:p>
          <a:p>
            <a:pPr marL="0" indent="0">
              <a:buNone/>
            </a:pPr>
            <a:r>
              <a:rPr lang="fr-FR" sz="2600" dirty="0">
                <a:solidFill>
                  <a:schemeClr val="bg1"/>
                </a:solidFill>
              </a:rPr>
              <a:t>5. Suivez les instructions</a:t>
            </a: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https://support.microsoft.com/fr-fr/account-billing/proc%C3%A9dure-d-utilisation-de-la-v%C3%A9rification-en-deux-%C3%A9tapes-avec-votre-compte-microsoft-c7910146-672f-01e9-50a0-93b4585e7eb4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5555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D4179109-B04A-5B52-66D1-81DB52D9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B8418-202D-E81D-6EA1-3FB1DBEA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666750"/>
            <a:ext cx="9601200" cy="1485900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Comment activer </a:t>
            </a:r>
            <a:r>
              <a:rPr lang="fr-CA" b="1" dirty="0">
                <a:solidFill>
                  <a:schemeClr val="bg1"/>
                </a:solidFill>
              </a:rPr>
              <a:t>l’authentification à deux facteurs</a:t>
            </a:r>
            <a:r>
              <a:rPr lang="fr-FR" b="1" dirty="0">
                <a:solidFill>
                  <a:schemeClr val="bg1"/>
                </a:solidFill>
              </a:rPr>
              <a:t> pour Google Suites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4510-3FAE-982C-A18A-C2D227976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2152650"/>
            <a:ext cx="10039350" cy="4343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https://support.google.com/a/answer/9176657?hl=fr&amp;ref_topic=2759193&amp;sjid=8659623856037069961-NA</a:t>
            </a:r>
            <a:endParaRPr lang="fr-FR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fr-FR" sz="2600" dirty="0">
                <a:solidFill>
                  <a:schemeClr val="bg1"/>
                </a:solidFill>
              </a:rPr>
              <a:t>Connectez-vous à la Console d'administration Google &gt; Sécurité &gt; Authentification &gt;  Validation en deux étapes</a:t>
            </a:r>
          </a:p>
          <a:p>
            <a:pPr marL="987552" lvl="1" indent="-457200">
              <a:buAutoNum type="alphaLcParenR"/>
            </a:pPr>
            <a:r>
              <a:rPr lang="fr-FR" sz="2600" dirty="0">
                <a:solidFill>
                  <a:schemeClr val="bg1"/>
                </a:solidFill>
              </a:rPr>
              <a:t>Autoriser les utilisateurs à activer la validation en deux étapes</a:t>
            </a:r>
          </a:p>
          <a:p>
            <a:pPr marL="987552" lvl="1" indent="-457200">
              <a:buAutoNum type="alphaLcParenR"/>
            </a:pPr>
            <a:r>
              <a:rPr lang="fr-FR" sz="2600" dirty="0">
                <a:solidFill>
                  <a:schemeClr val="bg1"/>
                </a:solidFill>
              </a:rPr>
              <a:t>Application &gt; Désactivée (si cette option est activée les utilisateurs sans l’authentification à deux facteurs seront incapables de se connecter à leur compte)</a:t>
            </a:r>
          </a:p>
          <a:p>
            <a:pPr marL="457200" indent="-457200">
              <a:buAutoNum type="arabicPeriod"/>
            </a:pPr>
            <a:r>
              <a:rPr lang="fr-FR" sz="2600" dirty="0">
                <a:solidFill>
                  <a:schemeClr val="bg1"/>
                </a:solidFill>
              </a:rPr>
              <a:t> Dites aux utilisateurs qu’ils peuvent activer l’authentification à deux facteurs en suivant les instructions suivantes:</a:t>
            </a:r>
          </a:p>
          <a:p>
            <a:pPr marL="530352" lvl="1" indent="0">
              <a:buNone/>
            </a:pPr>
            <a:r>
              <a:rPr lang="fr-FR" sz="2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https://support.google.com/accounts/answer/185839</a:t>
            </a:r>
            <a:endParaRPr lang="fr-FR" sz="26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fr-FR" sz="2600" dirty="0">
                <a:solidFill>
                  <a:schemeClr val="bg1"/>
                </a:solidFill>
              </a:rPr>
              <a:t> (</a:t>
            </a:r>
            <a:r>
              <a:rPr lang="fr-FR" sz="2600" dirty="0" err="1">
                <a:solidFill>
                  <a:schemeClr val="bg1"/>
                </a:solidFill>
              </a:rPr>
              <a:t>Optionel</a:t>
            </a:r>
            <a:r>
              <a:rPr lang="fr-FR" sz="2600" dirty="0">
                <a:solidFill>
                  <a:schemeClr val="bg1"/>
                </a:solidFill>
              </a:rPr>
              <a:t>) Sélectionnez Application &gt; Activée - après vous être assuré que tous les membres se soient enrôlés.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7815068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20A149B0-F4DA-C71E-EC2C-0BE3422A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B8418-202D-E81D-6EA1-3FB1DBEA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Comment activer </a:t>
            </a:r>
            <a:r>
              <a:rPr lang="fr-CA" dirty="0">
                <a:solidFill>
                  <a:schemeClr val="bg1"/>
                </a:solidFill>
              </a:rPr>
              <a:t>l’authentification à deux facteurs</a:t>
            </a:r>
            <a:r>
              <a:rPr lang="fr-FR" dirty="0">
                <a:solidFill>
                  <a:schemeClr val="bg1"/>
                </a:solidFill>
              </a:rPr>
              <a:t> pour Microsoft Office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4510-3FAE-982C-A18A-C2D227976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38350"/>
            <a:ext cx="9601200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L’administrateur doit activer l’authentification à deux facteurs &gt; Activer Authentification moderne pour votre organisation</a:t>
            </a: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Lire les étapes contenues dans le lien ci-dessous:</a:t>
            </a: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https://learn.microsoft.com/fr-ca/microsoft-365/admin/security-and-compliance/set-up-multi-factor-authentication?redirectSourcePath=%252fen-us%252foffice%252f8f0454b2-f51a-4d9c-bcde-2c48e41621c6&amp;view=o365-worldwide</a:t>
            </a:r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Les étapes pour les utilisateurs:</a:t>
            </a:r>
          </a:p>
          <a:p>
            <a:pPr marL="457200" indent="-457200"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Connectez-vous comme vous le feriez d’habitude</a:t>
            </a:r>
          </a:p>
          <a:p>
            <a:pPr marL="457200" indent="-457200"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Vous allez être notifié que plus d’information est nécessaire &gt; Cliquez sur Suivant</a:t>
            </a:r>
          </a:p>
          <a:p>
            <a:pPr marL="457200" indent="-457200"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Téléchargez l’application gratuite Microsoft </a:t>
            </a:r>
            <a:r>
              <a:rPr lang="fr-FR" dirty="0" err="1">
                <a:solidFill>
                  <a:schemeClr val="bg1"/>
                </a:solidFill>
              </a:rPr>
              <a:t>Authenticator</a:t>
            </a:r>
            <a:r>
              <a:rPr lang="fr-FR" dirty="0">
                <a:solidFill>
                  <a:schemeClr val="bg1"/>
                </a:solidFill>
              </a:rPr>
              <a:t> sur votre téléphone</a:t>
            </a: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https://support.microsoft.com/fr-fr/office/configurer-votre-connexion-microsoft-365-pour-l-authentification-multifacteur-ace1d096-61e5-449b-a875-58eb3d74de14?ui=en-US&amp;rs=en-US&amp;ad=US</a:t>
            </a:r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457200" indent="-457200"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5816205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981164D2-9C25-C256-A064-8C4B7421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3F305-72EB-DA4E-8014-4C53417ED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504950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F12BE-53CC-E24E-8C9E-E3B68AAA8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479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[1] A. Grace, “What Is A Computer Virus?” https://us.norton.com/internetsecurity-malware-what-is-a-computer-virus.html.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[2] Crystal Bedell, P. </a:t>
            </a:r>
            <a:r>
              <a:rPr lang="en-CA" dirty="0" err="1">
                <a:solidFill>
                  <a:schemeClr val="bg1"/>
                </a:solidFill>
              </a:rPr>
              <a:t>Loshin</a:t>
            </a:r>
            <a:r>
              <a:rPr lang="en-CA" dirty="0">
                <a:solidFill>
                  <a:schemeClr val="bg1"/>
                </a:solidFill>
              </a:rPr>
              <a:t>, and K. Hanna, “What is a computer worm and how does it work?,” </a:t>
            </a:r>
            <a:r>
              <a:rPr lang="en-CA" i="1" dirty="0" err="1">
                <a:solidFill>
                  <a:schemeClr val="bg1"/>
                </a:solidFill>
              </a:rPr>
              <a:t>SearchSecurity</a:t>
            </a:r>
            <a:r>
              <a:rPr lang="en-CA" dirty="0">
                <a:solidFill>
                  <a:schemeClr val="bg1"/>
                </a:solidFill>
              </a:rPr>
              <a:t>. https://searchsecurity.techtarget.com/definition/worm.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[3] ENOUGH IS ENOUGH, “A Guide to Public </a:t>
            </a:r>
            <a:r>
              <a:rPr lang="en-CA" dirty="0" err="1">
                <a:solidFill>
                  <a:schemeClr val="bg1"/>
                </a:solidFill>
              </a:rPr>
              <a:t>Wifi</a:t>
            </a:r>
            <a:r>
              <a:rPr lang="en-CA" dirty="0">
                <a:solidFill>
                  <a:schemeClr val="bg1"/>
                </a:solidFill>
              </a:rPr>
              <a:t> Security Risks &amp; How to Use it Safely,” </a:t>
            </a:r>
            <a:r>
              <a:rPr lang="en-CA" i="1" dirty="0">
                <a:solidFill>
                  <a:schemeClr val="bg1"/>
                </a:solidFill>
              </a:rPr>
              <a:t>Internet Safety 101</a:t>
            </a:r>
            <a:r>
              <a:rPr lang="en-CA" dirty="0">
                <a:solidFill>
                  <a:schemeClr val="bg1"/>
                </a:solidFill>
              </a:rPr>
              <a:t>. </a:t>
            </a:r>
            <a:r>
              <a:rPr lang="en-CA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https://internetsafety101.org/publicwifisafety</a:t>
            </a:r>
            <a:r>
              <a:rPr lang="en-CA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[4] United States Government, “Risks of File-Sharing Technology | CISA,” Cybersecurity and Infrastructure, 2010. https://us-cert.cisa.gov/ncas/tips/ST05-007 (accessed Jul. 26, 2021).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83623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ue and red text&#10;&#10;Description automatically generated">
            <a:extLst>
              <a:ext uri="{FF2B5EF4-FFF2-40B4-BE49-F238E27FC236}">
                <a16:creationId xmlns:a16="http://schemas.microsoft.com/office/drawing/2014/main" id="{48BC118C-B665-C2FB-386B-5810AB07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61909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7B8741-8041-8FC5-BDE1-E86126B0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 descr="A white paper with blue text&#10;&#10;Description automatically generated">
            <a:extLst>
              <a:ext uri="{FF2B5EF4-FFF2-40B4-BE49-F238E27FC236}">
                <a16:creationId xmlns:a16="http://schemas.microsoft.com/office/drawing/2014/main" id="{96A6823F-B9D3-76AC-5A4A-4D1AA085E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2804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grey square with white text&#10;&#10;Description automatically generated">
            <a:extLst>
              <a:ext uri="{FF2B5EF4-FFF2-40B4-BE49-F238E27FC236}">
                <a16:creationId xmlns:a16="http://schemas.microsoft.com/office/drawing/2014/main" id="{454D340F-303F-EED7-DBA7-3E1B1626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78629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0FE3A864-D7D6-0A21-2AE4-F4CE8071C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99239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A48E0A-4D0F-D295-AA6B-685365C4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8854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75576AD-D808-2E68-D69C-713761AFF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B0F6AFB-C02F-C799-47C7-C85B7751D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4F773054-7414-A05C-E342-D1449D5E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F5B3AC59-067A-C489-C641-4B244AC36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2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{D15A924D-280C-5744-BDC1-770B8F7F741B}tf10001072</Template>
  <TotalTime>2522</TotalTime>
  <Words>743</Words>
  <Application>Microsoft Office PowerPoint</Application>
  <PresentationFormat>Widescreen</PresentationFormat>
  <Paragraphs>61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Quand Cliquer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Propriétaire de Windows – Windows Defender </vt:lpstr>
      <vt:lpstr>Propriétaires de Mac - XProtect</vt:lpstr>
      <vt:lpstr>Gmail – Authentification à deux facteurs</vt:lpstr>
      <vt:lpstr>Microsoft – Authentification à deux facteurs</vt:lpstr>
      <vt:lpstr>Comment activer l’authentification à deux facteurs pour Google Suites</vt:lpstr>
      <vt:lpstr>Comment activer l’authentification à deux facteurs pour Microsoft Office Suite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Training</dc:title>
  <dc:creator>Talia Edwards</dc:creator>
  <cp:lastModifiedBy>Kai Chen</cp:lastModifiedBy>
  <cp:revision>314</cp:revision>
  <dcterms:created xsi:type="dcterms:W3CDTF">2021-07-13T15:25:34Z</dcterms:created>
  <dcterms:modified xsi:type="dcterms:W3CDTF">2023-11-06T17:59:51Z</dcterms:modified>
</cp:coreProperties>
</file>