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95" r:id="rId10"/>
    <p:sldId id="264" r:id="rId11"/>
    <p:sldId id="265" r:id="rId12"/>
    <p:sldId id="285" r:id="rId13"/>
    <p:sldId id="279" r:id="rId14"/>
    <p:sldId id="286" r:id="rId15"/>
    <p:sldId id="280" r:id="rId16"/>
    <p:sldId id="267" r:id="rId17"/>
    <p:sldId id="269" r:id="rId18"/>
    <p:sldId id="270" r:id="rId19"/>
    <p:sldId id="271" r:id="rId20"/>
    <p:sldId id="268" r:id="rId21"/>
    <p:sldId id="273" r:id="rId22"/>
    <p:sldId id="284" r:id="rId23"/>
    <p:sldId id="282" r:id="rId24"/>
    <p:sldId id="274" r:id="rId25"/>
    <p:sldId id="283" r:id="rId26"/>
    <p:sldId id="288" r:id="rId27"/>
    <p:sldId id="291" r:id="rId28"/>
    <p:sldId id="290" r:id="rId29"/>
    <p:sldId id="292" r:id="rId30"/>
    <p:sldId id="293" r:id="rId31"/>
    <p:sldId id="297" r:id="rId32"/>
    <p:sldId id="298" r:id="rId33"/>
    <p:sldId id="272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C1EEFC"/>
    <a:srgbClr val="0989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57" autoAdjust="0"/>
    <p:restoredTop sz="94694"/>
  </p:normalViewPr>
  <p:slideViewPr>
    <p:cSldViewPr snapToGrid="0" snapToObjects="1">
      <p:cViewPr>
        <p:scale>
          <a:sx n="34" d="100"/>
          <a:sy n="34" d="100"/>
        </p:scale>
        <p:origin x="44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34EDD4-8AC3-E641-8D36-64383928DB89}" type="datetimeFigureOut">
              <a:rPr lang="fr-FR" smtClean="0"/>
              <a:t>06/11/2023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48916B-280C-C141-9E1A-1163D160D29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3044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48916B-280C-C141-9E1A-1163D160D295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7604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8DA386-BE58-8442-91CE-0D598DD5DD9A}" type="datetimeFigureOut">
              <a:rPr lang="en-US" smtClean="0"/>
              <a:t>11/6/23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D05C4C9-6903-114D-9320-FF7705105990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6705316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DA386-BE58-8442-91CE-0D598DD5DD9A}" type="datetimeFigureOut">
              <a:rPr lang="en-US" smtClean="0"/>
              <a:t>11/6/23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C4C9-6903-114D-9320-FF7705105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27146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DA386-BE58-8442-91CE-0D598DD5DD9A}" type="datetimeFigureOut">
              <a:rPr lang="en-US" smtClean="0"/>
              <a:t>11/6/23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C4C9-6903-114D-9320-FF7705105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721313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DA386-BE58-8442-91CE-0D598DD5DD9A}" type="datetimeFigureOut">
              <a:rPr lang="en-US" smtClean="0"/>
              <a:t>11/6/23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C4C9-6903-114D-9320-FF7705105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29323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8DA386-BE58-8442-91CE-0D598DD5DD9A}" type="datetimeFigureOut">
              <a:rPr lang="en-US" smtClean="0"/>
              <a:t>11/6/23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D05C4C9-6903-114D-9320-FF770510599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7922371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DA386-BE58-8442-91CE-0D598DD5DD9A}" type="datetimeFigureOut">
              <a:rPr lang="en-US" smtClean="0"/>
              <a:t>11/6/23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C4C9-6903-114D-9320-FF7705105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857488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DA386-BE58-8442-91CE-0D598DD5DD9A}" type="datetimeFigureOut">
              <a:rPr lang="en-US" smtClean="0"/>
              <a:t>11/6/23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C4C9-6903-114D-9320-FF7705105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246883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DA386-BE58-8442-91CE-0D598DD5DD9A}" type="datetimeFigureOut">
              <a:rPr lang="en-US" smtClean="0"/>
              <a:t>11/6/23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C4C9-6903-114D-9320-FF7705105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803611"/>
      </p:ext>
    </p:extLst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DA386-BE58-8442-91CE-0D598DD5DD9A}" type="datetimeFigureOut">
              <a:rPr lang="en-US" smtClean="0"/>
              <a:t>11/6/23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C4C9-6903-114D-9320-FF7705105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607411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8DA386-BE58-8442-91CE-0D598DD5DD9A}" type="datetimeFigureOut">
              <a:rPr lang="en-US" smtClean="0"/>
              <a:t>11/6/23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D05C4C9-6903-114D-9320-FF770510599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07718038"/>
      </p:ext>
    </p:extLst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8DA386-BE58-8442-91CE-0D598DD5DD9A}" type="datetimeFigureOut">
              <a:rPr lang="en-US" smtClean="0"/>
              <a:t>11/6/23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D05C4C9-6903-114D-9320-FF770510599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79037829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698DA386-BE58-8442-91CE-0D598DD5DD9A}" type="datetimeFigureOut">
              <a:rPr lang="en-US" smtClean="0"/>
              <a:t>11/6/23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ED05C4C9-6903-114D-9320-FF770510599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7280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 thruBlk="1"/>
  </p:transition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miers-clics.fr/cours-informatique/activer-ou-desactiver-antivirus-windows-defender/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upport.apple.com/en-ca/guide/security/sec469d47bd8/web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myaccount.google.com/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upport.google.com/accounts/answer/185839?hl=fr&amp;co=GENIE.Platform%3DDesktop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account.microsoft.com/security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upport.microsoft.com/fr-fr/account-billing/proc%C3%A9dure-d-utilisation-de-la-v%C3%A9rification-en-deux-%C3%A9tapes-avec-votre-compte-microsoft-c7910146-672f-01e9-50a0-93b4585e7eb4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google.com/a/answer/9176657?hl=fr&amp;ref_topic=2759193&amp;sjid=8659623856037069961-NA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upport.google.com/accounts/answer/185839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microsoft.com/fr-ca/microsoft-365/admin/security-and-compliance/set-up-multi-factor-authentication?redirectSourcePath=%252fen-us%252foffice%252f8f0454b2-f51a-4d9c-bcde-2c48e41621c6&amp;view=o365-worldwide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upport.microsoft.com/fr-fr/office/configurer-votre-connexion-microsoft-365-pour-l-authentification-multifacteur-ace1d096-61e5-449b-a875-58eb3d74de14?ui=en-US&amp;rs=en-US&amp;ad=US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safety101.org/publicwifisafety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44E44B-D99C-956D-680A-BCE75483E1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D9B513C0-CA53-C5B2-83A2-885DEDE7A9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9" name="Picture 8" descr="A white background with blue text&#10;&#10;Description automatically generated">
            <a:extLst>
              <a:ext uri="{FF2B5EF4-FFF2-40B4-BE49-F238E27FC236}">
                <a16:creationId xmlns:a16="http://schemas.microsoft.com/office/drawing/2014/main" id="{21C604B1-53C6-D9A9-AE42-0265F1F11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296610"/>
      </p:ext>
    </p:extLst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02684935-7BDF-844C-97B5-CB196E0F5B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53231" y="1470513"/>
            <a:ext cx="5965716" cy="514285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C778049-9A38-3A4E-9226-A6B616638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231" y="384654"/>
            <a:ext cx="9601200" cy="1485900"/>
          </a:xfrm>
        </p:spPr>
        <p:txBody>
          <a:bodyPr/>
          <a:lstStyle/>
          <a:p>
            <a:r>
              <a:rPr lang="fr-FR" dirty="0"/>
              <a:t>Quand Cliquer ?</a:t>
            </a:r>
          </a:p>
        </p:txBody>
      </p:sp>
      <p:pic>
        <p:nvPicPr>
          <p:cNvPr id="5122" name="Picture 2" descr="Free icon - Free vector icons - Free SVG, PSD, PNG, EPS, Ai &amp;amp; Icon Font">
            <a:extLst>
              <a:ext uri="{FF2B5EF4-FFF2-40B4-BE49-F238E27FC236}">
                <a16:creationId xmlns:a16="http://schemas.microsoft.com/office/drawing/2014/main" id="{E645723C-36DB-4D4F-9C49-FF2AC1A65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280" y="4027469"/>
            <a:ext cx="388258" cy="38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ight Arrow 5">
            <a:extLst>
              <a:ext uri="{FF2B5EF4-FFF2-40B4-BE49-F238E27FC236}">
                <a16:creationId xmlns:a16="http://schemas.microsoft.com/office/drawing/2014/main" id="{746DD271-0633-4F4B-8B47-E21BFFF7F002}"/>
              </a:ext>
            </a:extLst>
          </p:cNvPr>
          <p:cNvSpPr/>
          <p:nvPr/>
        </p:nvSpPr>
        <p:spPr>
          <a:xfrm rot="8396258">
            <a:off x="2676021" y="5770513"/>
            <a:ext cx="920587" cy="28439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FF0000"/>
              </a:highlight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C169A9-BEB1-514B-9DAD-87F592B9AA26}"/>
              </a:ext>
            </a:extLst>
          </p:cNvPr>
          <p:cNvSpPr txBox="1"/>
          <p:nvPr/>
        </p:nvSpPr>
        <p:spPr>
          <a:xfrm>
            <a:off x="8373035" y="2406082"/>
            <a:ext cx="326315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fr-FR" sz="2800" dirty="0">
                <a:solidFill>
                  <a:schemeClr val="tx2"/>
                </a:solidFill>
              </a:rPr>
              <a:t>Placez votre souris sur le lien sans cliquez !</a:t>
            </a:r>
          </a:p>
          <a:p>
            <a:endParaRPr lang="fr-FR" sz="2800" dirty="0">
              <a:solidFill>
                <a:schemeClr val="tx2"/>
              </a:solidFill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fr-FR" sz="2800" dirty="0">
                <a:solidFill>
                  <a:schemeClr val="tx2"/>
                </a:solidFill>
              </a:rPr>
              <a:t>Ne cliquez pas si vous n’êtes pas certain !</a:t>
            </a:r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622F4C8A-3B64-BEE1-4CA3-B610EC1046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676152"/>
      </p:ext>
    </p:extLst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white background with blue text&#10;&#10;Description automatically generated">
            <a:extLst>
              <a:ext uri="{FF2B5EF4-FFF2-40B4-BE49-F238E27FC236}">
                <a16:creationId xmlns:a16="http://schemas.microsoft.com/office/drawing/2014/main" id="{B3B30C3C-0320-7582-73C9-5630E13678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close up of a website&#10;&#10;Description automatically generated">
            <a:extLst>
              <a:ext uri="{FF2B5EF4-FFF2-40B4-BE49-F238E27FC236}">
                <a16:creationId xmlns:a16="http://schemas.microsoft.com/office/drawing/2014/main" id="{990F2522-353E-3D07-A212-D200272640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 descr="A website with text and words&#10;&#10;Description automatically generated with medium confidence">
            <a:extLst>
              <a:ext uri="{FF2B5EF4-FFF2-40B4-BE49-F238E27FC236}">
                <a16:creationId xmlns:a16="http://schemas.microsoft.com/office/drawing/2014/main" id="{CE5C91F4-B69B-E78B-090C-9A18D606FD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29" descr="A website with text and words&#10;&#10;Description automatically generated with medium confidence">
            <a:extLst>
              <a:ext uri="{FF2B5EF4-FFF2-40B4-BE49-F238E27FC236}">
                <a16:creationId xmlns:a16="http://schemas.microsoft.com/office/drawing/2014/main" id="{61FFB43F-3ECB-1773-208F-003B3153B5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99746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65C7E663-98B8-7CFA-2E0B-8812D3ED8C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600658"/>
      </p:ext>
    </p:extLst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white and blue card with blue text&#10;&#10;Description automatically generated with medium confidence">
            <a:extLst>
              <a:ext uri="{FF2B5EF4-FFF2-40B4-BE49-F238E27FC236}">
                <a16:creationId xmlns:a16="http://schemas.microsoft.com/office/drawing/2014/main" id="{61FA8106-4757-8A1B-C348-984C7EE50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701644"/>
      </p:ext>
    </p:extLst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7A82BCAC-6B29-EE96-0C66-189CA6415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570440"/>
      </p:ext>
    </p:extLst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and blue text with red text&#10;&#10;Description automatically generated with medium confidence">
            <a:extLst>
              <a:ext uri="{FF2B5EF4-FFF2-40B4-BE49-F238E27FC236}">
                <a16:creationId xmlns:a16="http://schemas.microsoft.com/office/drawing/2014/main" id="{CF74CB8C-F862-3A69-901B-6B69C0732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670405"/>
      </p:ext>
    </p:extLst>
  </p:cSld>
  <p:clrMapOvr>
    <a:masterClrMapping/>
  </p:clrMapOvr>
  <p:transition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ue text&#10;&#10;Description automatically generated">
            <a:extLst>
              <a:ext uri="{FF2B5EF4-FFF2-40B4-BE49-F238E27FC236}">
                <a16:creationId xmlns:a16="http://schemas.microsoft.com/office/drawing/2014/main" id="{4483A7BE-662A-FFA6-9378-50F7F16CA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561658"/>
      </p:ext>
    </p:extLst>
  </p:cSld>
  <p:clrMapOvr>
    <a:masterClrMapping/>
  </p:clrMapOvr>
  <p:transition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ECEA38EE-AC51-C1BF-A44A-53AC49E800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421898"/>
      </p:ext>
    </p:extLst>
  </p:cSld>
  <p:clrMapOvr>
    <a:masterClrMapping/>
  </p:clrMapOvr>
  <p:transition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61D8973-EAA9-459A-AF59-BBB4233D6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BEA8A33-C0D0-416D-8359-724B8828C7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3661" y="0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pic>
        <p:nvPicPr>
          <p:cNvPr id="7" name="Picture 6" descr="A blue and white text and a cell phone&#10;&#10;Description automatically generated with medium confidence">
            <a:extLst>
              <a:ext uri="{FF2B5EF4-FFF2-40B4-BE49-F238E27FC236}">
                <a16:creationId xmlns:a16="http://schemas.microsoft.com/office/drawing/2014/main" id="{E635E390-F037-0078-C0CD-E4CB6788E9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067726"/>
      </p:ext>
    </p:extLst>
  </p:cSld>
  <p:clrMapOvr>
    <a:masterClrMapping/>
  </p:clrMapOvr>
  <p:transition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magnifying glass and a question&#10;&#10;Description automatically generated">
            <a:extLst>
              <a:ext uri="{FF2B5EF4-FFF2-40B4-BE49-F238E27FC236}">
                <a16:creationId xmlns:a16="http://schemas.microsoft.com/office/drawing/2014/main" id="{75D0895F-9AEB-93FA-0EAA-198F48B46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59900"/>
      </p:ext>
    </p:extLst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77DC66-4138-7154-C001-F95654ACC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" name="Picture 5" descr="A blue and white object with black text&#10;&#10;Description automatically generated">
            <a:extLst>
              <a:ext uri="{FF2B5EF4-FFF2-40B4-BE49-F238E27FC236}">
                <a16:creationId xmlns:a16="http://schemas.microsoft.com/office/drawing/2014/main" id="{52FBE858-CFF8-08F5-E3E5-32F341374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831364"/>
      </p:ext>
    </p:extLst>
  </p:cSld>
  <p:clrMapOvr>
    <a:masterClrMapping/>
  </p:clrMapOvr>
  <p:transition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and blue text on a white background&#10;&#10;Description automatically generated">
            <a:extLst>
              <a:ext uri="{FF2B5EF4-FFF2-40B4-BE49-F238E27FC236}">
                <a16:creationId xmlns:a16="http://schemas.microsoft.com/office/drawing/2014/main" id="{D9F7E276-4700-77D4-583B-D0AC05EB3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307983"/>
      </p:ext>
    </p:extLst>
  </p:cSld>
  <p:clrMapOvr>
    <a:masterClrMapping/>
  </p:clrMapOvr>
  <p:transition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omputer and cloud computing&#10;&#10;Description automatically generated with medium confidence">
            <a:extLst>
              <a:ext uri="{FF2B5EF4-FFF2-40B4-BE49-F238E27FC236}">
                <a16:creationId xmlns:a16="http://schemas.microsoft.com/office/drawing/2014/main" id="{432560B2-99CB-5B74-47A0-19968F826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484638"/>
      </p:ext>
    </p:extLst>
  </p:cSld>
  <p:clrMapOvr>
    <a:masterClrMapping/>
  </p:clrMapOvr>
  <p:transition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825E602A-53EB-4CB1-9633-3EC058740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E832F3F2-2294-4A8D-ABDC-234B853C7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pic>
        <p:nvPicPr>
          <p:cNvPr id="7" name="Picture 6" descr="A white and blue text on a white background&#10;&#10;Description automatically generated">
            <a:extLst>
              <a:ext uri="{FF2B5EF4-FFF2-40B4-BE49-F238E27FC236}">
                <a16:creationId xmlns:a16="http://schemas.microsoft.com/office/drawing/2014/main" id="{6F1F1B92-4E26-06E1-B9B6-D07CF4FA1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636954"/>
      </p:ext>
    </p:extLst>
  </p:cSld>
  <p:clrMapOvr>
    <a:masterClrMapping/>
  </p:clrMapOvr>
  <p:transition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ue text and a triangle&#10;&#10;Description automatically generated">
            <a:extLst>
              <a:ext uri="{FF2B5EF4-FFF2-40B4-BE49-F238E27FC236}">
                <a16:creationId xmlns:a16="http://schemas.microsoft.com/office/drawing/2014/main" id="{D8AB1E9E-FF43-D1BC-6415-6F8A7A6E5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095000"/>
      </p:ext>
    </p:extLst>
  </p:cSld>
  <p:clrMapOvr>
    <a:masterClrMapping/>
  </p:clrMapOvr>
  <p:transition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62DFFC-4DCC-48EE-B781-94D04B95F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B8B265-E68C-4B64-9238-781F0102C5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pic>
        <p:nvPicPr>
          <p:cNvPr id="11" name="Picture 10" descr="A white and blue background with black text&#10;&#10;Description automatically generated">
            <a:extLst>
              <a:ext uri="{FF2B5EF4-FFF2-40B4-BE49-F238E27FC236}">
                <a16:creationId xmlns:a16="http://schemas.microsoft.com/office/drawing/2014/main" id="{E4A8E20F-512B-33EB-0AC1-5DA74FB57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770853"/>
      </p:ext>
    </p:extLst>
  </p:cSld>
  <p:clrMapOvr>
    <a:masterClrMapping/>
  </p:clrMapOvr>
  <p:transition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D9D6BF1-DFF2-4526-9D13-BF339D8C4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A54D4DB6-FB18-4CAE-8905-E0053C925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1DBD6488-9429-4FFA-8AE8-C4022C39B0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CA"/>
            </a:p>
          </p:txBody>
        </p:sp>
      </p:grp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D170B9C-85A5-4673-981C-DDDBAC51F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6">
            <a:extLst>
              <a:ext uri="{FF2B5EF4-FFF2-40B4-BE49-F238E27FC236}">
                <a16:creationId xmlns:a16="http://schemas.microsoft.com/office/drawing/2014/main" id="{1C82216A-4221-434A-B11C-7E13B4A1F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5412340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CA"/>
          </a:p>
        </p:txBody>
      </p:sp>
      <p:pic>
        <p:nvPicPr>
          <p:cNvPr id="17" name="Picture 16" descr="A blue and black text&#10;&#10;Description automatically generated">
            <a:extLst>
              <a:ext uri="{FF2B5EF4-FFF2-40B4-BE49-F238E27FC236}">
                <a16:creationId xmlns:a16="http://schemas.microsoft.com/office/drawing/2014/main" id="{849CA12C-DC76-7092-24ED-8FB956963D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910762"/>
      </p:ext>
    </p:extLst>
  </p:cSld>
  <p:clrMapOvr>
    <a:masterClrMapping/>
  </p:clrMapOvr>
  <p:transition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C89EA62-F38E-4285-A105-C5E1BD360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2CF6E46A-CCCD-4728-B011-E147B2362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2E2C684B-30C9-4689-A529-EBF1B8ADB2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CA"/>
            </a:p>
          </p:txBody>
        </p:sp>
      </p:grp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ABA7F3F-D56F-4C06-84AC-03FC83B064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15374B5-D7C8-4AA9-BE65-DB7A0CA9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C73A7452-ED0F-4903-A620-8D103E556C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F6A3F6CE-D581-4C37-8822-4F4A68325E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CA"/>
            </a:p>
          </p:txBody>
        </p:sp>
      </p:grpSp>
      <p:pic>
        <p:nvPicPr>
          <p:cNvPr id="6" name="Picture 5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1FECDFE9-BAC9-9420-8EF4-036199FFB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3842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lines&#10;&#10;Description automatically generated">
            <a:extLst>
              <a:ext uri="{FF2B5EF4-FFF2-40B4-BE49-F238E27FC236}">
                <a16:creationId xmlns:a16="http://schemas.microsoft.com/office/drawing/2014/main" id="{71EFE629-6A97-7A21-8AF8-8575EEFCF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5E813B-2D3F-7B40-B684-9CD26F930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898" y="1118229"/>
            <a:ext cx="10265742" cy="14859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Propriétaire de Windows – Windows Defender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D6022-9D6B-9943-BC5C-90C37D654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129" y="1861179"/>
            <a:ext cx="10265742" cy="509098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fr-FR" sz="2800" dirty="0">
                <a:solidFill>
                  <a:schemeClr val="bg1"/>
                </a:solidFill>
              </a:rPr>
              <a:t>Protection contre les logiciels d’espionnage, les virus et autres logiciels malveillants  </a:t>
            </a:r>
          </a:p>
          <a:p>
            <a:pPr marL="0" indent="0">
              <a:buNone/>
            </a:pPr>
            <a:r>
              <a:rPr lang="fr-FR" sz="2800" dirty="0">
                <a:solidFill>
                  <a:schemeClr val="bg1"/>
                </a:solidFill>
              </a:rPr>
              <a:t>1. Cliquer le menu Démarrer (bouton Windows)</a:t>
            </a:r>
          </a:p>
          <a:p>
            <a:pPr marL="0" indent="0">
              <a:buNone/>
            </a:pPr>
            <a:r>
              <a:rPr lang="fr-FR" sz="2800" dirty="0">
                <a:solidFill>
                  <a:schemeClr val="bg1"/>
                </a:solidFill>
              </a:rPr>
              <a:t>2. Icône Réglages &gt; Mise à jour et sécurité &gt; Sécurité de Windows</a:t>
            </a:r>
          </a:p>
          <a:p>
            <a:pPr marL="457200" indent="-457200">
              <a:buAutoNum type="arabicPeriod" startAt="3"/>
            </a:pPr>
            <a:r>
              <a:rPr lang="fr-FR" sz="2800" dirty="0">
                <a:solidFill>
                  <a:schemeClr val="bg1"/>
                </a:solidFill>
              </a:rPr>
              <a:t>Protection contre les virus &gt; Paramètres de protection</a:t>
            </a:r>
          </a:p>
          <a:p>
            <a:pPr marL="457200" indent="-457200">
              <a:buAutoNum type="arabicPeriod" startAt="3"/>
            </a:pPr>
            <a:r>
              <a:rPr lang="fr-FR" sz="2800" dirty="0">
                <a:solidFill>
                  <a:schemeClr val="bg1"/>
                </a:solidFill>
              </a:rPr>
              <a:t>Activer la protection en temps réel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https://www.premiers-clics.fr/cours-informatique/activer-ou-desactiver-antivirus-windows-defender/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99751304"/>
      </p:ext>
    </p:extLst>
  </p:cSld>
  <p:clrMapOvr>
    <a:masterClrMapping/>
  </p:clrMapOvr>
  <p:transition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background with white lines&#10;&#10;Description automatically generated">
            <a:extLst>
              <a:ext uri="{FF2B5EF4-FFF2-40B4-BE49-F238E27FC236}">
                <a16:creationId xmlns:a16="http://schemas.microsoft.com/office/drawing/2014/main" id="{8B3ACCD4-AF2A-6604-DCAC-975D8EF41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63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B1DD12-3223-964B-84A0-0EC4CD5A8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94" y="379201"/>
            <a:ext cx="9601200" cy="1485900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Propriétaires de Mac - XProtect</a:t>
            </a:r>
          </a:p>
        </p:txBody>
      </p:sp>
      <p:pic>
        <p:nvPicPr>
          <p:cNvPr id="5" name="Content Placeholder 4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84DE9C06-9165-D84B-A37D-E0BD46656C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32960" y="4013915"/>
            <a:ext cx="6035283" cy="2459153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A331EA2-20E6-5C43-A533-94E0C2A99416}"/>
              </a:ext>
            </a:extLst>
          </p:cNvPr>
          <p:cNvSpPr/>
          <p:nvPr/>
        </p:nvSpPr>
        <p:spPr>
          <a:xfrm>
            <a:off x="2687783" y="5726546"/>
            <a:ext cx="2900218" cy="3417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9C9598-0C85-C94E-A0FC-A7A9B10C6C69}"/>
              </a:ext>
            </a:extLst>
          </p:cNvPr>
          <p:cNvSpPr/>
          <p:nvPr/>
        </p:nvSpPr>
        <p:spPr>
          <a:xfrm>
            <a:off x="1152688" y="1122151"/>
            <a:ext cx="1094460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fr-FR" sz="2000" dirty="0">
                <a:solidFill>
                  <a:schemeClr val="bg1"/>
                </a:solidFill>
                <a:latin typeface="Roboto" panose="02000000000000000000" pitchFamily="2" charset="0"/>
              </a:rPr>
              <a:t>Les Macs ont un antivirus de base nommé XProtect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fr-FR" sz="2000" dirty="0">
                <a:solidFill>
                  <a:schemeClr val="bg1"/>
                </a:solidFill>
              </a:rPr>
              <a:t>Il vérifie les applications exécutées et les compare à une liste de programmes malveillants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CA" sz="2000" dirty="0">
                <a:solidFill>
                  <a:schemeClr val="bg1"/>
                </a:solidFill>
              </a:rPr>
              <a:t>System Preferences &gt; Software Update &gt; Install system data files and security updates (OS X 10.10 or later) </a:t>
            </a:r>
          </a:p>
          <a:p>
            <a:r>
              <a:rPr lang="fr-FR" sz="2000" dirty="0">
                <a:solidFill>
                  <a:schemeClr val="bg1"/>
                </a:solidFill>
              </a:rPr>
              <a:t>     En français: </a:t>
            </a:r>
          </a:p>
          <a:p>
            <a:r>
              <a:rPr lang="fr-FR" sz="2000" dirty="0">
                <a:solidFill>
                  <a:schemeClr val="bg1"/>
                </a:solidFill>
              </a:rPr>
              <a:t>	Préférences Système &gt; Mise à jour de logiciels &gt; Installer les fichiers de données système et 	les mises à jour de sécurité </a:t>
            </a:r>
            <a:r>
              <a:rPr lang="en-CA" sz="2000" dirty="0">
                <a:solidFill>
                  <a:schemeClr val="bg1"/>
                </a:solidFill>
              </a:rPr>
              <a:t>(OS X 10.10 ou plus) </a:t>
            </a:r>
            <a:endParaRPr lang="fr-FR" sz="2000" dirty="0">
              <a:solidFill>
                <a:schemeClr val="bg1"/>
              </a:solidFill>
            </a:endParaRPr>
          </a:p>
          <a:p>
            <a:pPr marL="171450" indent="-171450">
              <a:buFont typeface="Wingdings" pitchFamily="2" charset="2"/>
              <a:buChar char="§"/>
            </a:pPr>
            <a:endParaRPr lang="fr-FR" sz="2000" dirty="0">
              <a:solidFill>
                <a:schemeClr val="bg1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fr-FR" sz="2000" dirty="0">
                <a:solidFill>
                  <a:schemeClr val="bg1"/>
                </a:solidFill>
              </a:rPr>
              <a:t>Ceci confirme que XProtect est automatiquement mis à jour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34A769-B52D-904D-BA23-78323C7DEFD0}"/>
              </a:ext>
            </a:extLst>
          </p:cNvPr>
          <p:cNvSpPr/>
          <p:nvPr/>
        </p:nvSpPr>
        <p:spPr>
          <a:xfrm>
            <a:off x="7567487" y="5028993"/>
            <a:ext cx="42271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https://support.apple.com/en-ca/guide/security/sec469d47bd8/web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251655"/>
      </p:ext>
    </p:extLst>
  </p:cSld>
  <p:clrMapOvr>
    <a:masterClrMapping/>
  </p:clrMapOvr>
  <p:transition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background with white lines&#10;&#10;Description automatically generated">
            <a:extLst>
              <a:ext uri="{FF2B5EF4-FFF2-40B4-BE49-F238E27FC236}">
                <a16:creationId xmlns:a16="http://schemas.microsoft.com/office/drawing/2014/main" id="{E099E26C-BCF7-D8BC-3B9E-0E6F07811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C0E933-4E23-CB44-9D25-620F20974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496078"/>
            <a:ext cx="11182028" cy="1485900"/>
          </a:xfrm>
        </p:spPr>
        <p:txBody>
          <a:bodyPr/>
          <a:lstStyle/>
          <a:p>
            <a:r>
              <a:rPr lang="fr-CA" b="1" dirty="0">
                <a:solidFill>
                  <a:schemeClr val="bg1"/>
                </a:solidFill>
              </a:rPr>
              <a:t>Gmail – Authentification à deux facteurs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7944A-D15A-4E4B-92EA-F6ADB6E17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0" y="2467855"/>
            <a:ext cx="10366721" cy="358140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fr-FR" sz="2400" dirty="0">
                <a:solidFill>
                  <a:schemeClr val="bg1"/>
                </a:solidFill>
              </a:rPr>
              <a:t>Ouvrez  </a:t>
            </a:r>
            <a:r>
              <a:rPr lang="fr-FR" sz="24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https://myaccount.google.com/</a:t>
            </a:r>
            <a:endParaRPr lang="fr-FR" sz="2400" dirty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r>
              <a:rPr lang="fr-FR" sz="2400" dirty="0">
                <a:solidFill>
                  <a:schemeClr val="bg1"/>
                </a:solidFill>
              </a:rPr>
              <a:t>Panneau de Navigation &gt; Sécurité</a:t>
            </a:r>
          </a:p>
          <a:p>
            <a:pPr marL="457200" indent="-457200">
              <a:buAutoNum type="arabicPeriod"/>
            </a:pPr>
            <a:r>
              <a:rPr lang="fr-FR" sz="2400" dirty="0">
                <a:solidFill>
                  <a:schemeClr val="bg1"/>
                </a:solidFill>
              </a:rPr>
              <a:t> Sous "Connexion à Google” &gt; Validation en deux étapes &gt; Commencer. </a:t>
            </a:r>
          </a:p>
          <a:p>
            <a:pPr marL="457200" indent="-457200">
              <a:buAutoNum type="arabicPeriod"/>
            </a:pPr>
            <a:r>
              <a:rPr lang="fr-FR" sz="2400" dirty="0">
                <a:solidFill>
                  <a:schemeClr val="bg1"/>
                </a:solidFill>
              </a:rPr>
              <a:t>Suivez les étapes à l’écran</a:t>
            </a:r>
          </a:p>
          <a:p>
            <a:pPr marL="457200" indent="-457200">
              <a:buAutoNum type="arabicPeriod"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https://support.google.com/accounts/answer/185839?hl=fr&amp;co=GENIE.Platform%3DDesktop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206093"/>
      </p:ext>
    </p:extLst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8E2B8A2D-F46F-4DA5-8AFF-BC57461C2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92BAD85-00E4-4D0A-993C-8372E78E1A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3661" y="0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pic>
        <p:nvPicPr>
          <p:cNvPr id="12" name="Picture 11" descr="A white and blue text and blue text&#10;&#10;Description automatically generated with medium confidence">
            <a:extLst>
              <a:ext uri="{FF2B5EF4-FFF2-40B4-BE49-F238E27FC236}">
                <a16:creationId xmlns:a16="http://schemas.microsoft.com/office/drawing/2014/main" id="{688A6694-7E7D-BA00-F964-01F45CA75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054522"/>
      </p:ext>
    </p:extLst>
  </p:cSld>
  <p:clrMapOvr>
    <a:masterClrMapping/>
  </p:clrMapOvr>
  <p:transition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lines&#10;&#10;Description automatically generated">
            <a:extLst>
              <a:ext uri="{FF2B5EF4-FFF2-40B4-BE49-F238E27FC236}">
                <a16:creationId xmlns:a16="http://schemas.microsoft.com/office/drawing/2014/main" id="{502826AE-040E-6C2B-7EF2-C692DC7B2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5062B0-F063-1841-A234-BCAA0B1D3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262" y="1295400"/>
            <a:ext cx="10701581" cy="845304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Microsoft – </a:t>
            </a:r>
            <a:r>
              <a:rPr lang="fr-CA" b="1" dirty="0">
                <a:solidFill>
                  <a:schemeClr val="bg1"/>
                </a:solidFill>
              </a:rPr>
              <a:t>Authentification à deux facteurs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6C7DB-A0A1-154E-9252-24B9C70F4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0" y="2286000"/>
            <a:ext cx="10325100" cy="3581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2600" dirty="0">
                <a:solidFill>
                  <a:schemeClr val="bg1"/>
                </a:solidFill>
              </a:rPr>
              <a:t>1. Allez aux paramètres de sécurité:  </a:t>
            </a:r>
            <a:r>
              <a:rPr lang="fr-FR" sz="26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https://account.microsoft.com/security</a:t>
            </a:r>
            <a:endParaRPr lang="fr-FR" sz="2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fr-FR" sz="2600" dirty="0">
                <a:solidFill>
                  <a:schemeClr val="bg1"/>
                </a:solidFill>
              </a:rPr>
              <a:t>2. Connectez-vous</a:t>
            </a:r>
          </a:p>
          <a:p>
            <a:pPr marL="0" indent="0">
              <a:buNone/>
            </a:pPr>
            <a:r>
              <a:rPr lang="fr-FR" sz="2600" dirty="0">
                <a:solidFill>
                  <a:schemeClr val="bg1"/>
                </a:solidFill>
              </a:rPr>
              <a:t>3. Sélectionnez  "Plus d’options de sécurité”</a:t>
            </a:r>
          </a:p>
          <a:p>
            <a:pPr marL="0" indent="0">
              <a:buNone/>
            </a:pPr>
            <a:r>
              <a:rPr lang="fr-FR" sz="2600" dirty="0">
                <a:solidFill>
                  <a:schemeClr val="bg1"/>
                </a:solidFill>
              </a:rPr>
              <a:t>4. Vérification en deux étapes &gt; Configurer la vérification en deux étapes</a:t>
            </a:r>
          </a:p>
          <a:p>
            <a:pPr marL="0" indent="0">
              <a:buNone/>
            </a:pPr>
            <a:r>
              <a:rPr lang="fr-FR" sz="2600" dirty="0">
                <a:solidFill>
                  <a:schemeClr val="bg1"/>
                </a:solidFill>
              </a:rPr>
              <a:t>5. Suivez les instructions</a:t>
            </a:r>
          </a:p>
          <a:p>
            <a:pPr marL="0" indent="0">
              <a:buNone/>
            </a:pPr>
            <a:endParaRPr lang="en-CA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https://support.microsoft.com/fr-fr/account-billing/proc%C3%A9dure-d-utilisation-de-la-v%C3%A9rification-en-deux-%C3%A9tapes-avec-votre-compte-microsoft-c7910146-672f-01e9-50a0-93b4585e7eb4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55555"/>
      </p:ext>
    </p:extLst>
  </p:cSld>
  <p:clrMapOvr>
    <a:masterClrMapping/>
  </p:clrMapOvr>
  <p:transition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lines&#10;&#10;Description automatically generated">
            <a:extLst>
              <a:ext uri="{FF2B5EF4-FFF2-40B4-BE49-F238E27FC236}">
                <a16:creationId xmlns:a16="http://schemas.microsoft.com/office/drawing/2014/main" id="{D4179109-B04A-5B52-66D1-81DB52D9D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2B8418-202D-E81D-6EA1-3FB1DBEAD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666750"/>
            <a:ext cx="9601200" cy="1485900"/>
          </a:xfrm>
        </p:spPr>
        <p:txBody>
          <a:bodyPr/>
          <a:lstStyle/>
          <a:p>
            <a:r>
              <a:rPr lang="fr-FR" b="1" dirty="0">
                <a:solidFill>
                  <a:schemeClr val="bg1"/>
                </a:solidFill>
              </a:rPr>
              <a:t>Comment activer </a:t>
            </a:r>
            <a:r>
              <a:rPr lang="fr-CA" b="1" dirty="0">
                <a:solidFill>
                  <a:schemeClr val="bg1"/>
                </a:solidFill>
              </a:rPr>
              <a:t>l’authentification à deux facteurs</a:t>
            </a:r>
            <a:r>
              <a:rPr lang="fr-FR" b="1" dirty="0">
                <a:solidFill>
                  <a:schemeClr val="bg1"/>
                </a:solidFill>
              </a:rPr>
              <a:t> pour Google Suites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74510-3FAE-982C-A18A-C2D227976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0125" y="2152650"/>
            <a:ext cx="10039350" cy="4343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https://support.google.com/a/answer/9176657?hl=fr&amp;ref_topic=2759193&amp;sjid=8659623856037069961-NA</a:t>
            </a:r>
            <a:endParaRPr lang="fr-FR" dirty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r>
              <a:rPr lang="fr-FR" sz="2600" dirty="0">
                <a:solidFill>
                  <a:schemeClr val="bg1"/>
                </a:solidFill>
              </a:rPr>
              <a:t>Connectez-vous à la Console d'administration Google &gt; Sécurité &gt; Authentification &gt;  Validation en deux étapes</a:t>
            </a:r>
          </a:p>
          <a:p>
            <a:pPr marL="987552" lvl="1" indent="-457200">
              <a:buAutoNum type="alphaLcParenR"/>
            </a:pPr>
            <a:r>
              <a:rPr lang="fr-FR" sz="2600" dirty="0">
                <a:solidFill>
                  <a:schemeClr val="bg1"/>
                </a:solidFill>
              </a:rPr>
              <a:t>Autoriser les utilisateurs à activer la validation en deux étapes</a:t>
            </a:r>
          </a:p>
          <a:p>
            <a:pPr marL="987552" lvl="1" indent="-457200">
              <a:buAutoNum type="alphaLcParenR"/>
            </a:pPr>
            <a:r>
              <a:rPr lang="fr-FR" sz="2600" dirty="0">
                <a:solidFill>
                  <a:schemeClr val="bg1"/>
                </a:solidFill>
              </a:rPr>
              <a:t>Application &gt; Désactivée (si cette option est activée les utilisateurs sans l’authentification à deux facteurs seront incapables de se connecter à leur compte)</a:t>
            </a:r>
          </a:p>
          <a:p>
            <a:pPr marL="457200" indent="-457200">
              <a:buAutoNum type="arabicPeriod"/>
            </a:pPr>
            <a:r>
              <a:rPr lang="fr-FR" sz="2600" dirty="0">
                <a:solidFill>
                  <a:schemeClr val="bg1"/>
                </a:solidFill>
              </a:rPr>
              <a:t> Dites aux utilisateurs qu’ils peuvent activer l’authentification à deux facteurs en suivant les instructions suivantes:</a:t>
            </a:r>
          </a:p>
          <a:p>
            <a:pPr marL="530352" lvl="1" indent="0">
              <a:buNone/>
            </a:pPr>
            <a:r>
              <a:rPr lang="fr-FR" sz="26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https://support.google.com/accounts/answer/185839</a:t>
            </a:r>
            <a:endParaRPr lang="fr-FR" sz="2600" dirty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r>
              <a:rPr lang="fr-FR" sz="2600" dirty="0">
                <a:solidFill>
                  <a:schemeClr val="bg1"/>
                </a:solidFill>
              </a:rPr>
              <a:t> (</a:t>
            </a:r>
            <a:r>
              <a:rPr lang="fr-FR" sz="2600" dirty="0" err="1">
                <a:solidFill>
                  <a:schemeClr val="bg1"/>
                </a:solidFill>
              </a:rPr>
              <a:t>Optionel</a:t>
            </a:r>
            <a:r>
              <a:rPr lang="fr-FR" sz="2600" dirty="0">
                <a:solidFill>
                  <a:schemeClr val="bg1"/>
                </a:solidFill>
              </a:rPr>
              <a:t>) Sélectionnez Application &gt; Activée - après vous être assuré que tous les membres se soient enrôlés.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7815068"/>
      </p:ext>
    </p:extLst>
  </p:cSld>
  <p:clrMapOvr>
    <a:masterClrMapping/>
  </p:clrMapOvr>
  <p:transition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lines&#10;&#10;Description automatically generated">
            <a:extLst>
              <a:ext uri="{FF2B5EF4-FFF2-40B4-BE49-F238E27FC236}">
                <a16:creationId xmlns:a16="http://schemas.microsoft.com/office/drawing/2014/main" id="{20A149B0-F4DA-C71E-EC2C-0BE3422A9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2B8418-202D-E81D-6EA1-3FB1DBEAD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bg1"/>
                </a:solidFill>
              </a:rPr>
              <a:t>Comment activer </a:t>
            </a:r>
            <a:r>
              <a:rPr lang="fr-CA" dirty="0">
                <a:solidFill>
                  <a:schemeClr val="bg1"/>
                </a:solidFill>
              </a:rPr>
              <a:t>l’authentification à deux facteurs</a:t>
            </a:r>
            <a:r>
              <a:rPr lang="fr-FR" dirty="0">
                <a:solidFill>
                  <a:schemeClr val="bg1"/>
                </a:solidFill>
              </a:rPr>
              <a:t> pour Microsoft Office Suite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74510-3FAE-982C-A18A-C2D227976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38350"/>
            <a:ext cx="9601200" cy="4495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>
                <a:solidFill>
                  <a:schemeClr val="bg1"/>
                </a:solidFill>
              </a:rPr>
              <a:t>L’administrateur doit activer l’authentification à deux facteurs &gt; Activer Authentification moderne pour votre organisation</a:t>
            </a:r>
          </a:p>
          <a:p>
            <a:pPr marL="0" indent="0">
              <a:buNone/>
            </a:pPr>
            <a:r>
              <a:rPr lang="fr-FR" dirty="0">
                <a:solidFill>
                  <a:schemeClr val="bg1"/>
                </a:solidFill>
              </a:rPr>
              <a:t>Lire les étapes contenues dans le lien ci-dessous:</a:t>
            </a:r>
          </a:p>
          <a:p>
            <a:pPr marL="0" indent="0">
              <a:buNone/>
            </a:pPr>
            <a:r>
              <a:rPr lang="fr-FR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https://learn.microsoft.com/fr-ca/microsoft-365/admin/security-and-compliance/set-up-multi-factor-authentication?redirectSourcePath=%252fen-us%252foffice%252f8f0454b2-f51a-4d9c-bcde-2c48e41621c6&amp;view=o365-worldwide</a:t>
            </a:r>
            <a:endParaRPr lang="fr-FR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fr-FR" dirty="0">
                <a:solidFill>
                  <a:schemeClr val="bg1"/>
                </a:solidFill>
              </a:rPr>
              <a:t>Les étapes pour les utilisateurs:</a:t>
            </a:r>
          </a:p>
          <a:p>
            <a:pPr marL="457200" indent="-457200">
              <a:buAutoNum type="arabicPeriod"/>
            </a:pPr>
            <a:r>
              <a:rPr lang="fr-FR" dirty="0">
                <a:solidFill>
                  <a:schemeClr val="bg1"/>
                </a:solidFill>
              </a:rPr>
              <a:t>Connectez-vous comme vous le feriez d’habitude</a:t>
            </a:r>
          </a:p>
          <a:p>
            <a:pPr marL="457200" indent="-457200">
              <a:buAutoNum type="arabicPeriod"/>
            </a:pPr>
            <a:r>
              <a:rPr lang="fr-FR" dirty="0">
                <a:solidFill>
                  <a:schemeClr val="bg1"/>
                </a:solidFill>
              </a:rPr>
              <a:t>Vous allez être notifié que plus d’information est nécessaire &gt; Cliquez sur Suivant</a:t>
            </a:r>
          </a:p>
          <a:p>
            <a:pPr marL="457200" indent="-457200">
              <a:buAutoNum type="arabicPeriod"/>
            </a:pPr>
            <a:r>
              <a:rPr lang="fr-FR" dirty="0">
                <a:solidFill>
                  <a:schemeClr val="bg1"/>
                </a:solidFill>
              </a:rPr>
              <a:t>Téléchargez l’application gratuite Microsoft </a:t>
            </a:r>
            <a:r>
              <a:rPr lang="fr-FR" dirty="0" err="1">
                <a:solidFill>
                  <a:schemeClr val="bg1"/>
                </a:solidFill>
              </a:rPr>
              <a:t>Authenticator</a:t>
            </a:r>
            <a:r>
              <a:rPr lang="fr-FR" dirty="0">
                <a:solidFill>
                  <a:schemeClr val="bg1"/>
                </a:solidFill>
              </a:rPr>
              <a:t> sur votre téléphone</a:t>
            </a:r>
          </a:p>
          <a:p>
            <a:pPr marL="0" indent="0">
              <a:buNone/>
            </a:pPr>
            <a:r>
              <a:rPr lang="fr-FR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https://support.microsoft.com/fr-fr/office/configurer-votre-connexion-microsoft-365-pour-l-authentification-multifacteur-ace1d096-61e5-449b-a875-58eb3d74de14?ui=en-US&amp;rs=en-US&amp;ad=US</a:t>
            </a:r>
            <a:endParaRPr lang="fr-FR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fr-FR" dirty="0"/>
          </a:p>
          <a:p>
            <a:pPr marL="457200" indent="-457200">
              <a:buAutoNum type="arabicPeriod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5816205"/>
      </p:ext>
    </p:extLst>
  </p:cSld>
  <p:clrMapOvr>
    <a:masterClrMapping/>
  </p:clrMapOvr>
  <p:transition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lines&#10;&#10;Description automatically generated">
            <a:extLst>
              <a:ext uri="{FF2B5EF4-FFF2-40B4-BE49-F238E27FC236}">
                <a16:creationId xmlns:a16="http://schemas.microsoft.com/office/drawing/2014/main" id="{981164D2-9C25-C256-A064-8C4B74211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63F305-72EB-DA4E-8014-4C53417ED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504950"/>
            <a:ext cx="9601200" cy="1485900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F12BE-53CC-E24E-8C9E-E3B68AAA8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47900"/>
            <a:ext cx="9601200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dirty="0">
                <a:solidFill>
                  <a:schemeClr val="bg1"/>
                </a:solidFill>
              </a:rPr>
              <a:t>[1] A. Grace, “What Is A Computer Virus?” https://us.norton.com/internetsecurity-malware-what-is-a-computer-virus.html.</a:t>
            </a:r>
          </a:p>
          <a:p>
            <a:pPr marL="0" indent="0">
              <a:buNone/>
            </a:pPr>
            <a:r>
              <a:rPr lang="en-CA" dirty="0">
                <a:solidFill>
                  <a:schemeClr val="bg1"/>
                </a:solidFill>
              </a:rPr>
              <a:t>[2] Crystal Bedell, P. </a:t>
            </a:r>
            <a:r>
              <a:rPr lang="en-CA" dirty="0" err="1">
                <a:solidFill>
                  <a:schemeClr val="bg1"/>
                </a:solidFill>
              </a:rPr>
              <a:t>Loshin</a:t>
            </a:r>
            <a:r>
              <a:rPr lang="en-CA" dirty="0">
                <a:solidFill>
                  <a:schemeClr val="bg1"/>
                </a:solidFill>
              </a:rPr>
              <a:t>, and K. Hanna, “What is a computer worm and how does it work?,” </a:t>
            </a:r>
            <a:r>
              <a:rPr lang="en-CA" i="1" dirty="0" err="1">
                <a:solidFill>
                  <a:schemeClr val="bg1"/>
                </a:solidFill>
              </a:rPr>
              <a:t>SearchSecurity</a:t>
            </a:r>
            <a:r>
              <a:rPr lang="en-CA" dirty="0">
                <a:solidFill>
                  <a:schemeClr val="bg1"/>
                </a:solidFill>
              </a:rPr>
              <a:t>. https://searchsecurity.techtarget.com/definition/worm.</a:t>
            </a:r>
          </a:p>
          <a:p>
            <a:pPr marL="0" indent="0">
              <a:buNone/>
            </a:pPr>
            <a:r>
              <a:rPr lang="en-CA" dirty="0">
                <a:solidFill>
                  <a:schemeClr val="bg1"/>
                </a:solidFill>
              </a:rPr>
              <a:t>[3] ENOUGH IS ENOUGH, “A Guide to Public </a:t>
            </a:r>
            <a:r>
              <a:rPr lang="en-CA" dirty="0" err="1">
                <a:solidFill>
                  <a:schemeClr val="bg1"/>
                </a:solidFill>
              </a:rPr>
              <a:t>Wifi</a:t>
            </a:r>
            <a:r>
              <a:rPr lang="en-CA" dirty="0">
                <a:solidFill>
                  <a:schemeClr val="bg1"/>
                </a:solidFill>
              </a:rPr>
              <a:t> Security Risks &amp; How to Use it Safely,” </a:t>
            </a:r>
            <a:r>
              <a:rPr lang="en-CA" i="1" dirty="0">
                <a:solidFill>
                  <a:schemeClr val="bg1"/>
                </a:solidFill>
              </a:rPr>
              <a:t>Internet Safety 101</a:t>
            </a:r>
            <a:r>
              <a:rPr lang="en-CA" dirty="0">
                <a:solidFill>
                  <a:schemeClr val="bg1"/>
                </a:solidFill>
              </a:rPr>
              <a:t>. </a:t>
            </a:r>
            <a:r>
              <a:rPr lang="en-CA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https://internetsafety101.org/publicwifisafety</a:t>
            </a:r>
            <a:r>
              <a:rPr lang="en-CA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CA" dirty="0">
                <a:solidFill>
                  <a:schemeClr val="bg1"/>
                </a:solidFill>
              </a:rPr>
              <a:t>[4] United States Government, “Risks of File-Sharing Technology | CISA,” Cybersecurity and Infrastructure, 2010. https://us-cert.cisa.gov/ncas/tips/ST05-007 (accessed Jul. 26, 2021).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183623"/>
      </p:ext>
    </p:extLst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white background with blue and red text&#10;&#10;Description automatically generated">
            <a:extLst>
              <a:ext uri="{FF2B5EF4-FFF2-40B4-BE49-F238E27FC236}">
                <a16:creationId xmlns:a16="http://schemas.microsoft.com/office/drawing/2014/main" id="{48BC118C-B665-C2FB-386B-5810AB07D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761909"/>
      </p:ext>
    </p:extLst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87B8741-8041-8FC5-BDE1-E86126B04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" name="Picture 5" descr="A white paper with blue text&#10;&#10;Description automatically generated">
            <a:extLst>
              <a:ext uri="{FF2B5EF4-FFF2-40B4-BE49-F238E27FC236}">
                <a16:creationId xmlns:a16="http://schemas.microsoft.com/office/drawing/2014/main" id="{96A6823F-B9D3-76AC-5A4A-4D1AA085E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922804"/>
      </p:ext>
    </p:extLst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grey square with white text&#10;&#10;Description automatically generated">
            <a:extLst>
              <a:ext uri="{FF2B5EF4-FFF2-40B4-BE49-F238E27FC236}">
                <a16:creationId xmlns:a16="http://schemas.microsoft.com/office/drawing/2014/main" id="{454D340F-303F-EED7-DBA7-3E1B1626B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878629"/>
      </p:ext>
    </p:extLst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background with blue text&#10;&#10;Description automatically generated">
            <a:extLst>
              <a:ext uri="{FF2B5EF4-FFF2-40B4-BE49-F238E27FC236}">
                <a16:creationId xmlns:a16="http://schemas.microsoft.com/office/drawing/2014/main" id="{0FE3A864-D7D6-0A21-2AE4-F4CE8071C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999239"/>
      </p:ext>
    </p:extLst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AA48E0A-4D0F-D295-AA6B-685365C41D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08854"/>
      </p:ext>
    </p:extLst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875576AD-D808-2E68-D69C-713761AFF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BB0F6AFB-C02F-C799-47C7-C85B7751D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screenshot of a computer&#10;&#10;Description automatically generated">
            <a:extLst>
              <a:ext uri="{FF2B5EF4-FFF2-40B4-BE49-F238E27FC236}">
                <a16:creationId xmlns:a16="http://schemas.microsoft.com/office/drawing/2014/main" id="{4F773054-7414-A05C-E342-D1449D5E18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screenshot of a computer&#10;&#10;Description automatically generated">
            <a:extLst>
              <a:ext uri="{FF2B5EF4-FFF2-40B4-BE49-F238E27FC236}">
                <a16:creationId xmlns:a16="http://schemas.microsoft.com/office/drawing/2014/main" id="{F5B3AC59-067A-C489-C641-4B244AC365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0223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rop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{D15A924D-280C-5744-BDC1-770B8F7F741B}tf10001072</Template>
  <TotalTime>2522</TotalTime>
  <Words>743</Words>
  <Application>Microsoft Office PowerPoint</Application>
  <PresentationFormat>Widescreen</PresentationFormat>
  <Paragraphs>61</Paragraphs>
  <Slides>33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Crop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Quand Cliquer 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Propriétaire de Windows – Windows Defender </vt:lpstr>
      <vt:lpstr>Propriétaires de Mac - XProtect</vt:lpstr>
      <vt:lpstr>Gmail – Authentification à deux facteurs</vt:lpstr>
      <vt:lpstr>Microsoft – Authentification à deux facteurs</vt:lpstr>
      <vt:lpstr>Comment activer l’authentification à deux facteurs pour Google Suites</vt:lpstr>
      <vt:lpstr>Comment activer l’authentification à deux facteurs pour Microsoft Office Suite</vt:lpstr>
      <vt:lpstr>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Cybersecurity Training</dc:title>
  <dc:creator>Talia Edwards</dc:creator>
  <cp:lastModifiedBy>Kai Chen</cp:lastModifiedBy>
  <cp:revision>314</cp:revision>
  <dcterms:created xsi:type="dcterms:W3CDTF">2021-07-13T15:25:34Z</dcterms:created>
  <dcterms:modified xsi:type="dcterms:W3CDTF">2023-11-06T17:59:51Z</dcterms:modified>
</cp:coreProperties>
</file>