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comments/comment1.xml" ContentType="application/vnd.openxmlformats-officedocument.presentationml.comments+xml"/>
  <Override PartName="/ppt/tags/tag4.xml" ContentType="application/vnd.openxmlformats-officedocument.presentationml.tags+xml"/>
  <Override PartName="/ppt/notesSlides/notesSlide2.xml" ContentType="application/vnd.openxmlformats-officedocument.presentationml.notesSlide+xml"/>
  <Override PartName="/ppt/comments/comment2.xml" ContentType="application/vnd.openxmlformats-officedocument.presentationml.comment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9"/>
  </p:notesMasterIdLst>
  <p:sldIdLst>
    <p:sldId id="256" r:id="rId2"/>
    <p:sldId id="981" r:id="rId3"/>
    <p:sldId id="982" r:id="rId4"/>
    <p:sldId id="983" r:id="rId5"/>
    <p:sldId id="984" r:id="rId6"/>
    <p:sldId id="986" r:id="rId7"/>
    <p:sldId id="987" r:id="rId8"/>
    <p:sldId id="973" r:id="rId9"/>
    <p:sldId id="978" r:id="rId10"/>
    <p:sldId id="977" r:id="rId11"/>
    <p:sldId id="974" r:id="rId12"/>
    <p:sldId id="979" r:id="rId13"/>
    <p:sldId id="968" r:id="rId14"/>
    <p:sldId id="969" r:id="rId15"/>
    <p:sldId id="971" r:id="rId16"/>
    <p:sldId id="975" r:id="rId17"/>
    <p:sldId id="976" r:id="rId18"/>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Sand" initials="TS" lastIdx="3" clrIdx="0">
    <p:extLst>
      <p:ext uri="{19B8F6BF-5375-455C-9EA6-DF929625EA0E}">
        <p15:presenceInfo xmlns:p15="http://schemas.microsoft.com/office/powerpoint/2012/main" userId="3861015382ba6d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84" autoAdjust="0"/>
    <p:restoredTop sz="94660"/>
  </p:normalViewPr>
  <p:slideViewPr>
    <p:cSldViewPr snapToGrid="0">
      <p:cViewPr varScale="1">
        <p:scale>
          <a:sx n="93" d="100"/>
          <a:sy n="93" d="100"/>
        </p:scale>
        <p:origin x="192" y="8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5-30T23:20:48.981" idx="1">
    <p:pos x="10" y="10"/>
    <p:text>May be worth adding "Zoom Fatigue" to the list of challeges. Another one might be the challenge varibles were by province, health zone, CJCR Region, and  individual squadron. Seeral levels of government trying to manage many risks.</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5-30T23:23:34.301" idx="2">
    <p:pos x="10" y="10"/>
    <p:text>May be worth adding a line about reduced operating costs in some cases/areas.</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AFFD7-A4ED-40BC-94F2-9FAC2DEFB0D5}" type="datetimeFigureOut">
              <a:rPr lang="en-CA" smtClean="0"/>
              <a:t>2021-06-04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819619-FF78-4FCE-B57A-EC49E9D57495}" type="slidenum">
              <a:rPr lang="en-CA" smtClean="0"/>
              <a:t>‹#›</a:t>
            </a:fld>
            <a:endParaRPr lang="en-CA"/>
          </a:p>
        </p:txBody>
      </p:sp>
    </p:spTree>
    <p:extLst>
      <p:ext uri="{BB962C8B-B14F-4D97-AF65-F5344CB8AC3E}">
        <p14:creationId xmlns:p14="http://schemas.microsoft.com/office/powerpoint/2010/main" val="1382615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Significant challenges to organization in 2020</a:t>
            </a:r>
          </a:p>
        </p:txBody>
      </p:sp>
      <p:sp>
        <p:nvSpPr>
          <p:cNvPr id="4" name="Slide Number Placeholder 3"/>
          <p:cNvSpPr>
            <a:spLocks noGrp="1"/>
          </p:cNvSpPr>
          <p:nvPr>
            <p:ph type="sldNum" sz="quarter" idx="5"/>
          </p:nvPr>
        </p:nvSpPr>
        <p:spPr/>
        <p:txBody>
          <a:bodyPr/>
          <a:lstStyle/>
          <a:p>
            <a:fld id="{D6819619-FF78-4FCE-B57A-EC49E9D57495}" type="slidenum">
              <a:rPr lang="en-CA" smtClean="0"/>
              <a:t>2</a:t>
            </a:fld>
            <a:endParaRPr lang="en-CA"/>
          </a:p>
        </p:txBody>
      </p:sp>
    </p:spTree>
    <p:extLst>
      <p:ext uri="{BB962C8B-B14F-4D97-AF65-F5344CB8AC3E}">
        <p14:creationId xmlns:p14="http://schemas.microsoft.com/office/powerpoint/2010/main" val="3148588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Amid the many constraints, the organization found ways  to turn risks </a:t>
            </a:r>
            <a:r>
              <a:rPr lang="en-CA" dirty="0" err="1"/>
              <a:t>intgo</a:t>
            </a:r>
            <a:r>
              <a:rPr lang="en-CA" dirty="0"/>
              <a:t> opportunities. National office</a:t>
            </a:r>
          </a:p>
          <a:p>
            <a:endParaRPr lang="en-CA" dirty="0"/>
          </a:p>
        </p:txBody>
      </p:sp>
      <p:sp>
        <p:nvSpPr>
          <p:cNvPr id="4" name="Slide Number Placeholder 3"/>
          <p:cNvSpPr>
            <a:spLocks noGrp="1"/>
          </p:cNvSpPr>
          <p:nvPr>
            <p:ph type="sldNum" sz="quarter" idx="5"/>
          </p:nvPr>
        </p:nvSpPr>
        <p:spPr/>
        <p:txBody>
          <a:bodyPr/>
          <a:lstStyle/>
          <a:p>
            <a:fld id="{D6819619-FF78-4FCE-B57A-EC49E9D57495}" type="slidenum">
              <a:rPr lang="en-CA" smtClean="0"/>
              <a:t>3</a:t>
            </a:fld>
            <a:endParaRPr lang="en-CA"/>
          </a:p>
        </p:txBody>
      </p:sp>
    </p:spTree>
    <p:extLst>
      <p:ext uri="{BB962C8B-B14F-4D97-AF65-F5344CB8AC3E}">
        <p14:creationId xmlns:p14="http://schemas.microsoft.com/office/powerpoint/2010/main" val="2587540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Success in effective Speaking across country.  New way to </a:t>
            </a:r>
            <a:r>
              <a:rPr lang="en-CA" dirty="0" err="1"/>
              <a:t>rfeport</a:t>
            </a:r>
            <a:r>
              <a:rPr lang="en-CA" dirty="0"/>
              <a:t> on scholarships and awards.</a:t>
            </a:r>
          </a:p>
          <a:p>
            <a:r>
              <a:rPr lang="en-CA" dirty="0"/>
              <a:t>Initiatives from PTC.</a:t>
            </a:r>
          </a:p>
          <a:p>
            <a:endParaRPr lang="en-CA" dirty="0"/>
          </a:p>
        </p:txBody>
      </p:sp>
      <p:sp>
        <p:nvSpPr>
          <p:cNvPr id="4" name="Slide Number Placeholder 3"/>
          <p:cNvSpPr>
            <a:spLocks noGrp="1"/>
          </p:cNvSpPr>
          <p:nvPr>
            <p:ph type="sldNum" sz="quarter" idx="5"/>
          </p:nvPr>
        </p:nvSpPr>
        <p:spPr/>
        <p:txBody>
          <a:bodyPr/>
          <a:lstStyle/>
          <a:p>
            <a:fld id="{D6819619-FF78-4FCE-B57A-EC49E9D57495}" type="slidenum">
              <a:rPr lang="en-CA" smtClean="0"/>
              <a:t>4</a:t>
            </a:fld>
            <a:endParaRPr lang="en-CA"/>
          </a:p>
        </p:txBody>
      </p:sp>
    </p:spTree>
    <p:extLst>
      <p:ext uri="{BB962C8B-B14F-4D97-AF65-F5344CB8AC3E}">
        <p14:creationId xmlns:p14="http://schemas.microsoft.com/office/powerpoint/2010/main" val="1523779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National and PTC</a:t>
            </a:r>
          </a:p>
          <a:p>
            <a:r>
              <a:rPr lang="en-CA" dirty="0"/>
              <a:t>New ideas for training and motivation</a:t>
            </a:r>
          </a:p>
        </p:txBody>
      </p:sp>
      <p:sp>
        <p:nvSpPr>
          <p:cNvPr id="4" name="Slide Number Placeholder 3"/>
          <p:cNvSpPr>
            <a:spLocks noGrp="1"/>
          </p:cNvSpPr>
          <p:nvPr>
            <p:ph type="sldNum" sz="quarter" idx="5"/>
          </p:nvPr>
        </p:nvSpPr>
        <p:spPr/>
        <p:txBody>
          <a:bodyPr/>
          <a:lstStyle/>
          <a:p>
            <a:fld id="{D6819619-FF78-4FCE-B57A-EC49E9D57495}" type="slidenum">
              <a:rPr lang="en-CA" smtClean="0"/>
              <a:t>5</a:t>
            </a:fld>
            <a:endParaRPr lang="en-CA"/>
          </a:p>
        </p:txBody>
      </p:sp>
    </p:spTree>
    <p:extLst>
      <p:ext uri="{BB962C8B-B14F-4D97-AF65-F5344CB8AC3E}">
        <p14:creationId xmlns:p14="http://schemas.microsoft.com/office/powerpoint/2010/main" val="2357920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2020 Presentation follows. </a:t>
            </a:r>
          </a:p>
        </p:txBody>
      </p:sp>
      <p:sp>
        <p:nvSpPr>
          <p:cNvPr id="4" name="Slide Number Placeholder 3"/>
          <p:cNvSpPr>
            <a:spLocks noGrp="1"/>
          </p:cNvSpPr>
          <p:nvPr>
            <p:ph type="sldNum" sz="quarter" idx="5"/>
          </p:nvPr>
        </p:nvSpPr>
        <p:spPr/>
        <p:txBody>
          <a:bodyPr/>
          <a:lstStyle/>
          <a:p>
            <a:fld id="{D6819619-FF78-4FCE-B57A-EC49E9D57495}" type="slidenum">
              <a:rPr lang="en-CA" smtClean="0"/>
              <a:t>7</a:t>
            </a:fld>
            <a:endParaRPr lang="en-CA"/>
          </a:p>
        </p:txBody>
      </p:sp>
    </p:spTree>
    <p:extLst>
      <p:ext uri="{BB962C8B-B14F-4D97-AF65-F5344CB8AC3E}">
        <p14:creationId xmlns:p14="http://schemas.microsoft.com/office/powerpoint/2010/main" val="416939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61582-2BA7-4D03-A705-3B69154E7AA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CA" dirty="0"/>
          </a:p>
        </p:txBody>
      </p:sp>
      <p:sp>
        <p:nvSpPr>
          <p:cNvPr id="3" name="Subtitle 2">
            <a:extLst>
              <a:ext uri="{FF2B5EF4-FFF2-40B4-BE49-F238E27FC236}">
                <a16:creationId xmlns:a16="http://schemas.microsoft.com/office/drawing/2014/main" id="{0A0E2FCD-B173-4037-AC63-3C5E850007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CA"/>
          </a:p>
        </p:txBody>
      </p:sp>
      <p:sp>
        <p:nvSpPr>
          <p:cNvPr id="4" name="Date Placeholder 3">
            <a:extLst>
              <a:ext uri="{FF2B5EF4-FFF2-40B4-BE49-F238E27FC236}">
                <a16:creationId xmlns:a16="http://schemas.microsoft.com/office/drawing/2014/main" id="{CBF2063A-BFB8-41C1-A403-1B66B24D8BC6}"/>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5" name="Footer Placeholder 4">
            <a:extLst>
              <a:ext uri="{FF2B5EF4-FFF2-40B4-BE49-F238E27FC236}">
                <a16:creationId xmlns:a16="http://schemas.microsoft.com/office/drawing/2014/main" id="{9E5022E2-0EB7-41AE-8510-189C2E22860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1D1E51D-B7C4-41E2-BC87-201537AB3339}"/>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400250447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067C7-23CA-49C5-B2FC-A9032D3207BF}"/>
              </a:ext>
            </a:extLst>
          </p:cNvPr>
          <p:cNvSpPr>
            <a:spLocks noGrp="1"/>
          </p:cNvSpPr>
          <p:nvPr>
            <p:ph type="title"/>
          </p:nvPr>
        </p:nvSpPr>
        <p:spPr/>
        <p:txBody>
          <a:bodyPr/>
          <a:lstStyle/>
          <a:p>
            <a:r>
              <a:rPr lang="fr-FR"/>
              <a:t>Modifiez le style du titre</a:t>
            </a:r>
            <a:endParaRPr lang="en-CA"/>
          </a:p>
        </p:txBody>
      </p:sp>
      <p:sp>
        <p:nvSpPr>
          <p:cNvPr id="3" name="Vertical Text Placeholder 2">
            <a:extLst>
              <a:ext uri="{FF2B5EF4-FFF2-40B4-BE49-F238E27FC236}">
                <a16:creationId xmlns:a16="http://schemas.microsoft.com/office/drawing/2014/main" id="{944B2B8D-C877-4410-B521-49E79E7DDBE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4" name="Date Placeholder 3">
            <a:extLst>
              <a:ext uri="{FF2B5EF4-FFF2-40B4-BE49-F238E27FC236}">
                <a16:creationId xmlns:a16="http://schemas.microsoft.com/office/drawing/2014/main" id="{A3F5454A-9083-4847-B706-AEDA8FAB478B}"/>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5" name="Footer Placeholder 4">
            <a:extLst>
              <a:ext uri="{FF2B5EF4-FFF2-40B4-BE49-F238E27FC236}">
                <a16:creationId xmlns:a16="http://schemas.microsoft.com/office/drawing/2014/main" id="{B9C8D638-B915-4B01-AE1C-84C202947B1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0DAE5B-BDB7-4EF7-9C56-5FCDA8DFCD3A}"/>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291753534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DF1FB9-D1CF-4C22-9C2E-4F0B769A579B}"/>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CA"/>
          </a:p>
        </p:txBody>
      </p:sp>
      <p:sp>
        <p:nvSpPr>
          <p:cNvPr id="3" name="Vertical Text Placeholder 2">
            <a:extLst>
              <a:ext uri="{FF2B5EF4-FFF2-40B4-BE49-F238E27FC236}">
                <a16:creationId xmlns:a16="http://schemas.microsoft.com/office/drawing/2014/main" id="{A862C60B-6909-408B-B4E3-306747DAFA5F}"/>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4" name="Date Placeholder 3">
            <a:extLst>
              <a:ext uri="{FF2B5EF4-FFF2-40B4-BE49-F238E27FC236}">
                <a16:creationId xmlns:a16="http://schemas.microsoft.com/office/drawing/2014/main" id="{0383D83D-29A7-4A39-97F0-A9C07A07714F}"/>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5" name="Footer Placeholder 4">
            <a:extLst>
              <a:ext uri="{FF2B5EF4-FFF2-40B4-BE49-F238E27FC236}">
                <a16:creationId xmlns:a16="http://schemas.microsoft.com/office/drawing/2014/main" id="{FBA55672-1C24-4D01-A597-093D806256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2F99B37-3855-4AAB-8136-05C8063519B4}"/>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7696378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A6E69-3089-4324-8988-1AE07E16E91C}"/>
              </a:ext>
            </a:extLst>
          </p:cNvPr>
          <p:cNvSpPr>
            <a:spLocks noGrp="1"/>
          </p:cNvSpPr>
          <p:nvPr>
            <p:ph type="title"/>
          </p:nvPr>
        </p:nvSpPr>
        <p:spPr/>
        <p:txBody>
          <a:bodyPr/>
          <a:lstStyle/>
          <a:p>
            <a:r>
              <a:rPr lang="fr-FR"/>
              <a:t>Modifiez le style du titre</a:t>
            </a:r>
            <a:endParaRPr lang="en-CA"/>
          </a:p>
        </p:txBody>
      </p:sp>
      <p:sp>
        <p:nvSpPr>
          <p:cNvPr id="3" name="Content Placeholder 2">
            <a:extLst>
              <a:ext uri="{FF2B5EF4-FFF2-40B4-BE49-F238E27FC236}">
                <a16:creationId xmlns:a16="http://schemas.microsoft.com/office/drawing/2014/main" id="{28B010CC-3BDC-4731-9280-215628AF205C}"/>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4" name="Date Placeholder 3">
            <a:extLst>
              <a:ext uri="{FF2B5EF4-FFF2-40B4-BE49-F238E27FC236}">
                <a16:creationId xmlns:a16="http://schemas.microsoft.com/office/drawing/2014/main" id="{71EC6E1C-F0E6-40CD-BB1A-7E91C13D7B72}"/>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5" name="Footer Placeholder 4">
            <a:extLst>
              <a:ext uri="{FF2B5EF4-FFF2-40B4-BE49-F238E27FC236}">
                <a16:creationId xmlns:a16="http://schemas.microsoft.com/office/drawing/2014/main" id="{B5CFD94A-65B0-48DD-93F8-61A4B64F990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BFA663A-239F-4FD6-BA64-6AE99A78D4E5}"/>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300417157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2697-D0BD-43AE-BCC3-587CAA9B92A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CA"/>
          </a:p>
        </p:txBody>
      </p:sp>
      <p:sp>
        <p:nvSpPr>
          <p:cNvPr id="3" name="Text Placeholder 2">
            <a:extLst>
              <a:ext uri="{FF2B5EF4-FFF2-40B4-BE49-F238E27FC236}">
                <a16:creationId xmlns:a16="http://schemas.microsoft.com/office/drawing/2014/main" id="{9C41E82B-F900-4A3D-BC34-F55D7AC25C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a:extLst>
              <a:ext uri="{FF2B5EF4-FFF2-40B4-BE49-F238E27FC236}">
                <a16:creationId xmlns:a16="http://schemas.microsoft.com/office/drawing/2014/main" id="{DD36DA7D-6433-42C5-BCBE-81A609274366}"/>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5" name="Footer Placeholder 4">
            <a:extLst>
              <a:ext uri="{FF2B5EF4-FFF2-40B4-BE49-F238E27FC236}">
                <a16:creationId xmlns:a16="http://schemas.microsoft.com/office/drawing/2014/main" id="{375EF18D-8E28-4553-95B6-006EE25D796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73B7B27-5D8F-4A28-BB1C-4692E992FE65}"/>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311143051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486A3-503B-479A-BD63-9DA37A18DA7A}"/>
              </a:ext>
            </a:extLst>
          </p:cNvPr>
          <p:cNvSpPr>
            <a:spLocks noGrp="1"/>
          </p:cNvSpPr>
          <p:nvPr>
            <p:ph type="title"/>
          </p:nvPr>
        </p:nvSpPr>
        <p:spPr/>
        <p:txBody>
          <a:bodyPr/>
          <a:lstStyle/>
          <a:p>
            <a:r>
              <a:rPr lang="fr-FR"/>
              <a:t>Modifiez le style du titre</a:t>
            </a:r>
            <a:endParaRPr lang="en-CA"/>
          </a:p>
        </p:txBody>
      </p:sp>
      <p:sp>
        <p:nvSpPr>
          <p:cNvPr id="3" name="Content Placeholder 2">
            <a:extLst>
              <a:ext uri="{FF2B5EF4-FFF2-40B4-BE49-F238E27FC236}">
                <a16:creationId xmlns:a16="http://schemas.microsoft.com/office/drawing/2014/main" id="{5656F0D5-3004-4462-AB9F-D2F1F8F2B3C5}"/>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4" name="Content Placeholder 3">
            <a:extLst>
              <a:ext uri="{FF2B5EF4-FFF2-40B4-BE49-F238E27FC236}">
                <a16:creationId xmlns:a16="http://schemas.microsoft.com/office/drawing/2014/main" id="{DEE55948-BB64-47BD-B9A1-C379F7FEF951}"/>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5" name="Date Placeholder 4">
            <a:extLst>
              <a:ext uri="{FF2B5EF4-FFF2-40B4-BE49-F238E27FC236}">
                <a16:creationId xmlns:a16="http://schemas.microsoft.com/office/drawing/2014/main" id="{FA1E623A-91A9-4960-B2E8-B32987B16842}"/>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6" name="Footer Placeholder 5">
            <a:extLst>
              <a:ext uri="{FF2B5EF4-FFF2-40B4-BE49-F238E27FC236}">
                <a16:creationId xmlns:a16="http://schemas.microsoft.com/office/drawing/2014/main" id="{D19E1510-8536-4E7D-84D8-A188BA05921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3C0DBAC-E3A1-4F33-8EB0-71F616815C84}"/>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175658848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8F943-F3C8-4606-90BD-8BEFF9F6DBB9}"/>
              </a:ext>
            </a:extLst>
          </p:cNvPr>
          <p:cNvSpPr>
            <a:spLocks noGrp="1"/>
          </p:cNvSpPr>
          <p:nvPr>
            <p:ph type="title"/>
          </p:nvPr>
        </p:nvSpPr>
        <p:spPr>
          <a:xfrm>
            <a:off x="839788" y="365125"/>
            <a:ext cx="10515600" cy="1325563"/>
          </a:xfrm>
        </p:spPr>
        <p:txBody>
          <a:bodyPr/>
          <a:lstStyle/>
          <a:p>
            <a:r>
              <a:rPr lang="fr-FR"/>
              <a:t>Modifiez le style du titre</a:t>
            </a:r>
            <a:endParaRPr lang="en-CA"/>
          </a:p>
        </p:txBody>
      </p:sp>
      <p:sp>
        <p:nvSpPr>
          <p:cNvPr id="3" name="Text Placeholder 2">
            <a:extLst>
              <a:ext uri="{FF2B5EF4-FFF2-40B4-BE49-F238E27FC236}">
                <a16:creationId xmlns:a16="http://schemas.microsoft.com/office/drawing/2014/main" id="{25A2364C-AFAB-469E-BD51-7F8E72E169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a:extLst>
              <a:ext uri="{FF2B5EF4-FFF2-40B4-BE49-F238E27FC236}">
                <a16:creationId xmlns:a16="http://schemas.microsoft.com/office/drawing/2014/main" id="{67737D42-33BB-4840-B99E-E231D6BCB006}"/>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5" name="Text Placeholder 4">
            <a:extLst>
              <a:ext uri="{FF2B5EF4-FFF2-40B4-BE49-F238E27FC236}">
                <a16:creationId xmlns:a16="http://schemas.microsoft.com/office/drawing/2014/main" id="{4B111C93-5ACE-488C-B0E3-36F677DEEF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a:extLst>
              <a:ext uri="{FF2B5EF4-FFF2-40B4-BE49-F238E27FC236}">
                <a16:creationId xmlns:a16="http://schemas.microsoft.com/office/drawing/2014/main" id="{4560B78E-C1F2-4A14-A1C9-0D6A2227B741}"/>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7" name="Date Placeholder 6">
            <a:extLst>
              <a:ext uri="{FF2B5EF4-FFF2-40B4-BE49-F238E27FC236}">
                <a16:creationId xmlns:a16="http://schemas.microsoft.com/office/drawing/2014/main" id="{78AE5414-80B3-4799-90C2-2878AB6121A0}"/>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8" name="Footer Placeholder 7">
            <a:extLst>
              <a:ext uri="{FF2B5EF4-FFF2-40B4-BE49-F238E27FC236}">
                <a16:creationId xmlns:a16="http://schemas.microsoft.com/office/drawing/2014/main" id="{51A7555E-981E-404E-B46C-A1BC0FD1AC8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F2702BA-B852-4B4B-8F8B-C98893B27DD5}"/>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11628400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A4CA5-8F41-4F0A-8A54-A283E63AA4DD}"/>
              </a:ext>
            </a:extLst>
          </p:cNvPr>
          <p:cNvSpPr>
            <a:spLocks noGrp="1"/>
          </p:cNvSpPr>
          <p:nvPr>
            <p:ph type="title"/>
          </p:nvPr>
        </p:nvSpPr>
        <p:spPr/>
        <p:txBody>
          <a:bodyPr/>
          <a:lstStyle/>
          <a:p>
            <a:r>
              <a:rPr lang="fr-FR"/>
              <a:t>Modifiez le style du titre</a:t>
            </a:r>
            <a:endParaRPr lang="en-CA"/>
          </a:p>
        </p:txBody>
      </p:sp>
      <p:sp>
        <p:nvSpPr>
          <p:cNvPr id="3" name="Date Placeholder 2">
            <a:extLst>
              <a:ext uri="{FF2B5EF4-FFF2-40B4-BE49-F238E27FC236}">
                <a16:creationId xmlns:a16="http://schemas.microsoft.com/office/drawing/2014/main" id="{1CB895F6-674E-4C1B-8ECB-9CDD62784D4D}"/>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4" name="Footer Placeholder 3">
            <a:extLst>
              <a:ext uri="{FF2B5EF4-FFF2-40B4-BE49-F238E27FC236}">
                <a16:creationId xmlns:a16="http://schemas.microsoft.com/office/drawing/2014/main" id="{C75C9A4A-E7F0-453F-B6B8-980265C0B50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751D251-2196-4DC5-BAC6-BFB6DB059248}"/>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278675157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A7374E-1E9F-467F-8690-3A066AA593DD}"/>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3" name="Footer Placeholder 2">
            <a:extLst>
              <a:ext uri="{FF2B5EF4-FFF2-40B4-BE49-F238E27FC236}">
                <a16:creationId xmlns:a16="http://schemas.microsoft.com/office/drawing/2014/main" id="{7682F885-D4A9-45A5-9F13-1EC6AEB7F1C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DE6E55A-5D55-4A54-8F82-4704C0A28035}"/>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368344164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368B1-4C6C-4B8E-8E64-A825A22C55B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CA"/>
          </a:p>
        </p:txBody>
      </p:sp>
      <p:sp>
        <p:nvSpPr>
          <p:cNvPr id="3" name="Content Placeholder 2">
            <a:extLst>
              <a:ext uri="{FF2B5EF4-FFF2-40B4-BE49-F238E27FC236}">
                <a16:creationId xmlns:a16="http://schemas.microsoft.com/office/drawing/2014/main" id="{A2653CCD-14B5-41C6-B577-B0B290E76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dirty="0"/>
          </a:p>
        </p:txBody>
      </p:sp>
      <p:sp>
        <p:nvSpPr>
          <p:cNvPr id="4" name="Text Placeholder 3">
            <a:extLst>
              <a:ext uri="{FF2B5EF4-FFF2-40B4-BE49-F238E27FC236}">
                <a16:creationId xmlns:a16="http://schemas.microsoft.com/office/drawing/2014/main" id="{ADF27579-4885-4AAE-94C7-35B3BC20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a:extLst>
              <a:ext uri="{FF2B5EF4-FFF2-40B4-BE49-F238E27FC236}">
                <a16:creationId xmlns:a16="http://schemas.microsoft.com/office/drawing/2014/main" id="{F9E2B9AB-8471-4DCC-877E-4338931E706A}"/>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6" name="Footer Placeholder 5">
            <a:extLst>
              <a:ext uri="{FF2B5EF4-FFF2-40B4-BE49-F238E27FC236}">
                <a16:creationId xmlns:a16="http://schemas.microsoft.com/office/drawing/2014/main" id="{58E3D1C4-995D-4173-8054-58DA6D72523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104443E-13CD-4F48-9D2E-626F0FEAFE06}"/>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348033519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DF11B-5176-40D9-B69F-C19B8AFE94E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CA"/>
          </a:p>
        </p:txBody>
      </p:sp>
      <p:sp>
        <p:nvSpPr>
          <p:cNvPr id="3" name="Picture Placeholder 2">
            <a:extLst>
              <a:ext uri="{FF2B5EF4-FFF2-40B4-BE49-F238E27FC236}">
                <a16:creationId xmlns:a16="http://schemas.microsoft.com/office/drawing/2014/main" id="{B0BE46B6-CD1A-423D-A335-8E70EC61C9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CA"/>
          </a:p>
        </p:txBody>
      </p:sp>
      <p:sp>
        <p:nvSpPr>
          <p:cNvPr id="4" name="Text Placeholder 3">
            <a:extLst>
              <a:ext uri="{FF2B5EF4-FFF2-40B4-BE49-F238E27FC236}">
                <a16:creationId xmlns:a16="http://schemas.microsoft.com/office/drawing/2014/main" id="{5DE7064D-0C76-47D7-8D1F-E79C0B48F4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a:extLst>
              <a:ext uri="{FF2B5EF4-FFF2-40B4-BE49-F238E27FC236}">
                <a16:creationId xmlns:a16="http://schemas.microsoft.com/office/drawing/2014/main" id="{B5068924-4AC7-48BE-A6B7-C759074259B6}"/>
              </a:ext>
            </a:extLst>
          </p:cNvPr>
          <p:cNvSpPr>
            <a:spLocks noGrp="1"/>
          </p:cNvSpPr>
          <p:nvPr>
            <p:ph type="dt" sz="half" idx="10"/>
          </p:nvPr>
        </p:nvSpPr>
        <p:spPr/>
        <p:txBody>
          <a:bodyPr/>
          <a:lstStyle/>
          <a:p>
            <a:fld id="{CF88523D-8FFF-4347-9B10-C0CD95A7D866}" type="datetime1">
              <a:rPr lang="en-CA" smtClean="0"/>
              <a:t>2021-06-04</a:t>
            </a:fld>
            <a:endParaRPr lang="en-CA"/>
          </a:p>
        </p:txBody>
      </p:sp>
      <p:sp>
        <p:nvSpPr>
          <p:cNvPr id="6" name="Footer Placeholder 5">
            <a:extLst>
              <a:ext uri="{FF2B5EF4-FFF2-40B4-BE49-F238E27FC236}">
                <a16:creationId xmlns:a16="http://schemas.microsoft.com/office/drawing/2014/main" id="{2E6F4E24-E721-45B0-BEA9-B0EB3BA8E9A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918BFE6-67C9-442A-B164-29948434EBD4}"/>
              </a:ext>
            </a:extLst>
          </p:cNvPr>
          <p:cNvSpPr>
            <a:spLocks noGrp="1"/>
          </p:cNvSpPr>
          <p:nvPr>
            <p:ph type="sldNum" sz="quarter" idx="12"/>
          </p:nvPr>
        </p:nvSpPr>
        <p:spPr/>
        <p:txBody>
          <a:bodyPr/>
          <a:lstStyle/>
          <a:p>
            <a:fld id="{44703193-5554-4CE1-9281-42C5D95B0128}" type="slidenum">
              <a:rPr lang="en-CA" smtClean="0"/>
              <a:t>‹#›</a:t>
            </a:fld>
            <a:endParaRPr lang="en-CA"/>
          </a:p>
        </p:txBody>
      </p:sp>
    </p:spTree>
    <p:extLst>
      <p:ext uri="{BB962C8B-B14F-4D97-AF65-F5344CB8AC3E}">
        <p14:creationId xmlns:p14="http://schemas.microsoft.com/office/powerpoint/2010/main" val="292031057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6C4BDA-5B79-4CD0-A59D-B9EF948435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CA"/>
          </a:p>
        </p:txBody>
      </p:sp>
      <p:sp>
        <p:nvSpPr>
          <p:cNvPr id="3" name="Text Placeholder 2">
            <a:extLst>
              <a:ext uri="{FF2B5EF4-FFF2-40B4-BE49-F238E27FC236}">
                <a16:creationId xmlns:a16="http://schemas.microsoft.com/office/drawing/2014/main" id="{74927743-D094-48FF-9F44-AFB9BF6E53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err="1"/>
              <a:t>Clic</a:t>
            </a:r>
            <a:r>
              <a:rPr lang="en-US" dirty="0"/>
              <a:t>																	k to edit Master text styles</a:t>
            </a:r>
          </a:p>
          <a:p>
            <a:pPr lvl="1"/>
            <a:r>
              <a:rPr lang="en-US" dirty="0"/>
              <a:t>Second level</a:t>
            </a:r>
          </a:p>
          <a:p>
            <a:pPr lvl="2"/>
            <a:r>
              <a:rPr lang="en-US" dirty="0"/>
              <a:t>Third level</a:t>
            </a:r>
          </a:p>
          <a:p>
            <a:pPr lvl="3"/>
            <a:r>
              <a:rPr lang="en-US" dirty="0"/>
              <a:t>Fourth level</a:t>
            </a:r>
          </a:p>
          <a:p>
            <a:pPr lvl="8"/>
            <a:r>
              <a:rPr lang="en-US" dirty="0"/>
              <a:t>Fifth level</a:t>
            </a:r>
            <a:endParaRPr lang="en-CA" dirty="0"/>
          </a:p>
        </p:txBody>
      </p:sp>
      <p:sp>
        <p:nvSpPr>
          <p:cNvPr id="4" name="Date Placeholder 3">
            <a:extLst>
              <a:ext uri="{FF2B5EF4-FFF2-40B4-BE49-F238E27FC236}">
                <a16:creationId xmlns:a16="http://schemas.microsoft.com/office/drawing/2014/main" id="{2386166F-304A-43AF-9D12-BC1E2B0D6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8523D-8FFF-4347-9B10-C0CD95A7D866}" type="datetime1">
              <a:rPr lang="en-CA" smtClean="0"/>
              <a:t>2021-06-04</a:t>
            </a:fld>
            <a:endParaRPr lang="en-CA"/>
          </a:p>
        </p:txBody>
      </p:sp>
      <p:sp>
        <p:nvSpPr>
          <p:cNvPr id="5" name="Footer Placeholder 4">
            <a:extLst>
              <a:ext uri="{FF2B5EF4-FFF2-40B4-BE49-F238E27FC236}">
                <a16:creationId xmlns:a16="http://schemas.microsoft.com/office/drawing/2014/main" id="{AFB185CD-A581-4326-B571-FEBBB6414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8B18B82-A1D2-4766-B44E-1292A4DEE8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03193-5554-4CE1-9281-42C5D95B0128}" type="slidenum">
              <a:rPr lang="en-CA" smtClean="0"/>
              <a:t>‹#›</a:t>
            </a:fld>
            <a:endParaRPr lang="en-CA"/>
          </a:p>
        </p:txBody>
      </p:sp>
      <p:pic>
        <p:nvPicPr>
          <p:cNvPr id="8" name="Picture 7" descr="A picture containing text, helmet&#10;&#10;Description automatically generated">
            <a:extLst>
              <a:ext uri="{FF2B5EF4-FFF2-40B4-BE49-F238E27FC236}">
                <a16:creationId xmlns:a16="http://schemas.microsoft.com/office/drawing/2014/main" id="{33719C99-8A66-4C28-80C9-0B9303B3F5F3}"/>
              </a:ext>
            </a:extLst>
          </p:cNvPr>
          <p:cNvPicPr>
            <a:picLocks noChangeAspect="1"/>
          </p:cNvPicPr>
          <p:nvPr/>
        </p:nvPicPr>
        <p:blipFill>
          <a:blip r:embed="rId13">
            <a:duotone>
              <a:schemeClr val="bg2">
                <a:shade val="45000"/>
                <a:satMod val="135000"/>
              </a:schemeClr>
              <a:prstClr val="white"/>
            </a:duotone>
            <a:alphaModFix amt="35000"/>
            <a:extLst>
              <a:ext uri="{28A0092B-C50C-407E-A947-70E740481C1C}">
                <a14:useLocalDpi xmlns:a14="http://schemas.microsoft.com/office/drawing/2010/main" val="0"/>
              </a:ext>
            </a:extLst>
          </a:blip>
          <a:stretch>
            <a:fillRect/>
          </a:stretch>
        </p:blipFill>
        <p:spPr>
          <a:xfrm>
            <a:off x="4327519" y="1646238"/>
            <a:ext cx="3825881" cy="4221934"/>
          </a:xfrm>
          <a:prstGeom prst="rect">
            <a:avLst/>
          </a:prstGeom>
        </p:spPr>
      </p:pic>
    </p:spTree>
    <p:extLst>
      <p:ext uri="{BB962C8B-B14F-4D97-AF65-F5344CB8AC3E}">
        <p14:creationId xmlns:p14="http://schemas.microsoft.com/office/powerpoint/2010/main" val="16948938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tags" Target="../tags/tag18.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comments" Target="../comments/commen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8.xml"/><Relationship Id="rId5" Type="http://schemas.openxmlformats.org/officeDocument/2006/relationships/image" Target="../media/image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hyperlink" Target="https://www.dropbox.com/sh/a9gmtgdo93wlb2l/AAAr1_6jUqOz_xtvFi01xQDla?dl=0" TargetMode="External"/><Relationship Id="rId2" Type="http://schemas.openxmlformats.org/officeDocument/2006/relationships/slideLayout" Target="../slideLayouts/slideLayout4.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653BA-CE7A-4CFF-A5CB-A9A38B14E7CA}"/>
              </a:ext>
            </a:extLst>
          </p:cNvPr>
          <p:cNvSpPr>
            <a:spLocks noGrp="1"/>
          </p:cNvSpPr>
          <p:nvPr>
            <p:ph type="ctrTitle"/>
          </p:nvPr>
        </p:nvSpPr>
        <p:spPr>
          <a:xfrm>
            <a:off x="140042" y="710293"/>
            <a:ext cx="11747157" cy="2955472"/>
          </a:xfrm>
        </p:spPr>
        <p:txBody>
          <a:bodyPr>
            <a:normAutofit fontScale="90000"/>
          </a:bodyPr>
          <a:lstStyle/>
          <a:p>
            <a:br>
              <a:rPr lang="en-CA" sz="4000" dirty="0">
                <a:solidFill>
                  <a:schemeClr val="bg1"/>
                </a:solidFill>
                <a:latin typeface="+mn-lt"/>
              </a:rPr>
            </a:br>
            <a:r>
              <a:rPr lang="en-CA" sz="4000" b="1" dirty="0">
                <a:solidFill>
                  <a:schemeClr val="bg1"/>
                </a:solidFill>
                <a:latin typeface="+mn-lt"/>
              </a:rPr>
              <a:t> 	     </a:t>
            </a:r>
            <a:r>
              <a:rPr lang="en-CA" sz="3600" dirty="0">
                <a:solidFill>
                  <a:schemeClr val="bg1"/>
                </a:solidFill>
                <a:latin typeface="+mn-lt"/>
              </a:rPr>
              <a:t>Coronavirus</a:t>
            </a:r>
            <a:r>
              <a:rPr lang="en-CA" sz="3600" b="1" dirty="0">
                <a:solidFill>
                  <a:schemeClr val="bg1"/>
                </a:solidFill>
                <a:latin typeface="+mn-lt"/>
              </a:rPr>
              <a:t>  Effect on Air Cadet Operations</a:t>
            </a:r>
            <a:br>
              <a:rPr lang="en-CA" sz="4000" b="1" dirty="0">
                <a:solidFill>
                  <a:schemeClr val="bg1"/>
                </a:solidFill>
                <a:latin typeface="+mn-lt"/>
              </a:rPr>
            </a:br>
            <a:r>
              <a:rPr lang="en-CA" sz="4000" b="1" dirty="0">
                <a:solidFill>
                  <a:schemeClr val="bg1"/>
                </a:solidFill>
                <a:latin typeface="+mn-lt"/>
              </a:rPr>
              <a:t>	</a:t>
            </a:r>
            <a:r>
              <a:rPr lang="en-CA" sz="4000" dirty="0">
                <a:solidFill>
                  <a:schemeClr val="bg1"/>
                </a:solidFill>
                <a:latin typeface="+mn-lt"/>
              </a:rPr>
              <a:t>Risk Assessment</a:t>
            </a:r>
            <a:br>
              <a:rPr lang="en-CA" sz="4000" dirty="0">
                <a:solidFill>
                  <a:schemeClr val="bg1"/>
                </a:solidFill>
                <a:latin typeface="+mn-lt"/>
              </a:rPr>
            </a:br>
            <a:br>
              <a:rPr lang="en-CA" sz="4000" dirty="0">
                <a:solidFill>
                  <a:schemeClr val="bg1"/>
                </a:solidFill>
                <a:latin typeface="+mn-lt"/>
              </a:rPr>
            </a:br>
            <a:r>
              <a:rPr lang="en-CA" sz="4000" dirty="0">
                <a:solidFill>
                  <a:schemeClr val="bg1"/>
                </a:solidFill>
                <a:latin typeface="+mn-lt"/>
              </a:rPr>
              <a:t>	</a:t>
            </a:r>
            <a:r>
              <a:rPr lang="fr-FR" sz="3600" dirty="0">
                <a:solidFill>
                  <a:schemeClr val="bg1"/>
                </a:solidFill>
                <a:latin typeface="+mn-lt"/>
              </a:rPr>
              <a:t>Effet du Coronavirus sur les opérations des Cadets de l'Air</a:t>
            </a:r>
            <a:br>
              <a:rPr lang="fr-FR" sz="3600" dirty="0">
                <a:solidFill>
                  <a:schemeClr val="bg1"/>
                </a:solidFill>
                <a:latin typeface="+mn-lt"/>
              </a:rPr>
            </a:br>
            <a:r>
              <a:rPr lang="fr-FR" sz="3600" dirty="0">
                <a:solidFill>
                  <a:schemeClr val="bg1"/>
                </a:solidFill>
                <a:latin typeface="+mn-lt"/>
              </a:rPr>
              <a:t>	</a:t>
            </a:r>
            <a:r>
              <a:rPr lang="en-CA" sz="3600" dirty="0" err="1">
                <a:solidFill>
                  <a:schemeClr val="bg1"/>
                </a:solidFill>
                <a:latin typeface="+mn-lt"/>
              </a:rPr>
              <a:t>Évaluation</a:t>
            </a:r>
            <a:r>
              <a:rPr lang="en-CA" sz="3600" dirty="0">
                <a:solidFill>
                  <a:schemeClr val="bg1"/>
                </a:solidFill>
                <a:latin typeface="+mn-lt"/>
              </a:rPr>
              <a:t> des </a:t>
            </a:r>
            <a:r>
              <a:rPr lang="en-CA" sz="3600" dirty="0" err="1">
                <a:solidFill>
                  <a:schemeClr val="bg1"/>
                </a:solidFill>
                <a:latin typeface="+mn-lt"/>
              </a:rPr>
              <a:t>risques</a:t>
            </a:r>
            <a:br>
              <a:rPr lang="en-CA" b="1" dirty="0">
                <a:solidFill>
                  <a:schemeClr val="bg1"/>
                </a:solidFill>
              </a:rPr>
            </a:br>
            <a:endParaRPr lang="en-CA" sz="3600" b="1" dirty="0">
              <a:solidFill>
                <a:schemeClr val="bg1"/>
              </a:solidFill>
            </a:endParaRPr>
          </a:p>
        </p:txBody>
      </p:sp>
      <p:sp>
        <p:nvSpPr>
          <p:cNvPr id="3" name="Subtitle 2">
            <a:extLst>
              <a:ext uri="{FF2B5EF4-FFF2-40B4-BE49-F238E27FC236}">
                <a16:creationId xmlns:a16="http://schemas.microsoft.com/office/drawing/2014/main" id="{873074C6-7EC8-41F1-A315-477169973241}"/>
              </a:ext>
            </a:extLst>
          </p:cNvPr>
          <p:cNvSpPr>
            <a:spLocks noGrp="1"/>
          </p:cNvSpPr>
          <p:nvPr>
            <p:ph type="subTitle" idx="1"/>
          </p:nvPr>
        </p:nvSpPr>
        <p:spPr>
          <a:xfrm>
            <a:off x="2178680" y="4669971"/>
            <a:ext cx="7493000" cy="1771649"/>
          </a:xfrm>
        </p:spPr>
        <p:txBody>
          <a:bodyPr>
            <a:normAutofit/>
          </a:bodyPr>
          <a:lstStyle/>
          <a:p>
            <a:r>
              <a:rPr lang="en-CA" dirty="0">
                <a:solidFill>
                  <a:schemeClr val="bg1"/>
                </a:solidFill>
              </a:rPr>
              <a:t>	</a:t>
            </a:r>
            <a:r>
              <a:rPr lang="en-CA" sz="2400" dirty="0">
                <a:solidFill>
                  <a:schemeClr val="bg1"/>
                </a:solidFill>
              </a:rPr>
              <a:t>Risk Management Committee</a:t>
            </a:r>
          </a:p>
          <a:p>
            <a:r>
              <a:rPr lang="en-CA" sz="2400" dirty="0">
                <a:solidFill>
                  <a:schemeClr val="bg1"/>
                </a:solidFill>
              </a:rPr>
              <a:t>	</a:t>
            </a:r>
            <a:r>
              <a:rPr lang="en-CA" sz="2400" dirty="0" err="1">
                <a:solidFill>
                  <a:schemeClr val="bg1"/>
                </a:solidFill>
              </a:rPr>
              <a:t>Comité</a:t>
            </a:r>
            <a:r>
              <a:rPr lang="en-CA" sz="2400" dirty="0">
                <a:solidFill>
                  <a:schemeClr val="bg1"/>
                </a:solidFill>
              </a:rPr>
              <a:t> de gestion des </a:t>
            </a:r>
            <a:r>
              <a:rPr lang="en-CA" dirty="0" err="1">
                <a:solidFill>
                  <a:schemeClr val="bg1"/>
                </a:solidFill>
              </a:rPr>
              <a:t>r</a:t>
            </a:r>
            <a:r>
              <a:rPr lang="en-CA" sz="2400" dirty="0" err="1">
                <a:solidFill>
                  <a:schemeClr val="bg1"/>
                </a:solidFill>
              </a:rPr>
              <a:t>isques</a:t>
            </a:r>
            <a:endParaRPr lang="en-CA" sz="2400" dirty="0">
              <a:solidFill>
                <a:schemeClr val="bg1"/>
              </a:solidFill>
            </a:endParaRPr>
          </a:p>
          <a:p>
            <a:r>
              <a:rPr lang="en-CA" sz="2400" dirty="0">
                <a:solidFill>
                  <a:schemeClr val="bg1"/>
                </a:solidFill>
              </a:rPr>
              <a:t>			</a:t>
            </a:r>
          </a:p>
        </p:txBody>
      </p:sp>
    </p:spTree>
    <p:custDataLst>
      <p:tags r:id="rId1"/>
    </p:custDataLst>
    <p:extLst>
      <p:ext uri="{BB962C8B-B14F-4D97-AF65-F5344CB8AC3E}">
        <p14:creationId xmlns:p14="http://schemas.microsoft.com/office/powerpoint/2010/main" val="372879734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916E-B940-4CD8-87A2-5ADBA4D52527}"/>
              </a:ext>
            </a:extLst>
          </p:cNvPr>
          <p:cNvSpPr>
            <a:spLocks noGrp="1"/>
          </p:cNvSpPr>
          <p:nvPr>
            <p:ph type="title"/>
          </p:nvPr>
        </p:nvSpPr>
        <p:spPr/>
        <p:txBody>
          <a:bodyPr/>
          <a:lstStyle/>
          <a:p>
            <a:r>
              <a:rPr lang="en-CA" dirty="0">
                <a:solidFill>
                  <a:schemeClr val="bg1"/>
                </a:solidFill>
              </a:rPr>
              <a:t>What Should we do?</a:t>
            </a:r>
            <a:br>
              <a:rPr lang="en-CA" dirty="0">
                <a:solidFill>
                  <a:schemeClr val="bg1"/>
                </a:solidFill>
              </a:rPr>
            </a:br>
            <a:r>
              <a:rPr lang="en-CA" dirty="0">
                <a:solidFill>
                  <a:schemeClr val="bg1"/>
                </a:solidFill>
              </a:rPr>
              <a:t>Que </a:t>
            </a:r>
            <a:r>
              <a:rPr lang="en-CA" dirty="0" err="1">
                <a:solidFill>
                  <a:schemeClr val="bg1"/>
                </a:solidFill>
              </a:rPr>
              <a:t>devrions</a:t>
            </a:r>
            <a:r>
              <a:rPr lang="en-CA" dirty="0">
                <a:solidFill>
                  <a:schemeClr val="bg1"/>
                </a:solidFill>
              </a:rPr>
              <a:t>-nous faire?</a:t>
            </a:r>
          </a:p>
        </p:txBody>
      </p:sp>
      <p:sp>
        <p:nvSpPr>
          <p:cNvPr id="4" name="Content Placeholder 3">
            <a:extLst>
              <a:ext uri="{FF2B5EF4-FFF2-40B4-BE49-F238E27FC236}">
                <a16:creationId xmlns:a16="http://schemas.microsoft.com/office/drawing/2014/main" id="{241184A0-9024-4F3D-B422-7521E56DA92D}"/>
              </a:ext>
            </a:extLst>
          </p:cNvPr>
          <p:cNvSpPr>
            <a:spLocks noGrp="1"/>
          </p:cNvSpPr>
          <p:nvPr>
            <p:ph sz="half" idx="2"/>
          </p:nvPr>
        </p:nvSpPr>
        <p:spPr/>
        <p:txBody>
          <a:bodyPr/>
          <a:lstStyle/>
          <a:p>
            <a:r>
              <a:rPr lang="en-CA" sz="2800" dirty="0">
                <a:solidFill>
                  <a:schemeClr val="bg1"/>
                </a:solidFill>
              </a:rPr>
              <a:t>Each of us needs to do a risk assessment on what has changed as a result of the coronavirus.</a:t>
            </a:r>
          </a:p>
          <a:p>
            <a:endParaRPr lang="en-CA" sz="2800" dirty="0">
              <a:solidFill>
                <a:schemeClr val="bg1"/>
              </a:solidFill>
            </a:endParaRPr>
          </a:p>
          <a:p>
            <a:r>
              <a:rPr lang="en-CA" sz="2800" dirty="0">
                <a:solidFill>
                  <a:schemeClr val="bg1"/>
                </a:solidFill>
              </a:rPr>
              <a:t>Use the 5 Questions approach to do a risk  assessment and determine a mitigation strategy.</a:t>
            </a:r>
          </a:p>
          <a:p>
            <a:endParaRPr lang="en-CA" dirty="0"/>
          </a:p>
        </p:txBody>
      </p:sp>
      <p:sp>
        <p:nvSpPr>
          <p:cNvPr id="6" name="Content Placeholder 5">
            <a:extLst>
              <a:ext uri="{FF2B5EF4-FFF2-40B4-BE49-F238E27FC236}">
                <a16:creationId xmlns:a16="http://schemas.microsoft.com/office/drawing/2014/main" id="{A884B751-BFE1-43B3-AA4F-FC153AF6C6AB}"/>
              </a:ext>
            </a:extLst>
          </p:cNvPr>
          <p:cNvSpPr>
            <a:spLocks noGrp="1"/>
          </p:cNvSpPr>
          <p:nvPr>
            <p:ph sz="quarter" idx="4"/>
          </p:nvPr>
        </p:nvSpPr>
        <p:spPr/>
        <p:txBody>
          <a:bodyPr/>
          <a:lstStyle/>
          <a:p>
            <a:r>
              <a:rPr lang="fr-FR" sz="2800" dirty="0">
                <a:solidFill>
                  <a:schemeClr val="bg1"/>
                </a:solidFill>
              </a:rPr>
              <a:t>Chacun de nous doit faire une évaluation des risques sur ce qui a changé à la suite de la pandémie du coronavirus.</a:t>
            </a:r>
          </a:p>
          <a:p>
            <a:r>
              <a:rPr lang="fr-FR" sz="2800" dirty="0">
                <a:solidFill>
                  <a:schemeClr val="bg1"/>
                </a:solidFill>
              </a:rPr>
              <a:t>Utilisez l'approche des 5 questions que nous avons sur le risque pour faire une évaluation des risques et déterminer une stratégie d'atténuation.</a:t>
            </a:r>
          </a:p>
          <a:p>
            <a:endParaRPr lang="en-CA" dirty="0"/>
          </a:p>
        </p:txBody>
      </p:sp>
      <p:sp>
        <p:nvSpPr>
          <p:cNvPr id="7" name="Slide Number Placeholder 6">
            <a:extLst>
              <a:ext uri="{FF2B5EF4-FFF2-40B4-BE49-F238E27FC236}">
                <a16:creationId xmlns:a16="http://schemas.microsoft.com/office/drawing/2014/main" id="{6AF6FBC8-AC27-4BB3-9D4A-C66705E74C31}"/>
              </a:ext>
            </a:extLst>
          </p:cNvPr>
          <p:cNvSpPr>
            <a:spLocks noGrp="1"/>
          </p:cNvSpPr>
          <p:nvPr>
            <p:ph type="sldNum" sz="quarter" idx="12"/>
          </p:nvPr>
        </p:nvSpPr>
        <p:spPr/>
        <p:txBody>
          <a:bodyPr/>
          <a:lstStyle/>
          <a:p>
            <a:fld id="{44703193-5554-4CE1-9281-42C5D95B0128}" type="slidenum">
              <a:rPr lang="en-CA" smtClean="0"/>
              <a:t>10</a:t>
            </a:fld>
            <a:endParaRPr lang="en-CA"/>
          </a:p>
        </p:txBody>
      </p:sp>
    </p:spTree>
    <p:custDataLst>
      <p:tags r:id="rId1"/>
    </p:custDataLst>
    <p:extLst>
      <p:ext uri="{BB962C8B-B14F-4D97-AF65-F5344CB8AC3E}">
        <p14:creationId xmlns:p14="http://schemas.microsoft.com/office/powerpoint/2010/main" val="652880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7572C-B99C-4508-B66A-D505463A153C}"/>
              </a:ext>
            </a:extLst>
          </p:cNvPr>
          <p:cNvSpPr>
            <a:spLocks noGrp="1"/>
          </p:cNvSpPr>
          <p:nvPr>
            <p:ph type="title"/>
          </p:nvPr>
        </p:nvSpPr>
        <p:spPr/>
        <p:txBody>
          <a:bodyPr/>
          <a:lstStyle/>
          <a:p>
            <a:r>
              <a:rPr lang="en-CA" dirty="0">
                <a:solidFill>
                  <a:schemeClr val="bg1"/>
                </a:solidFill>
              </a:rPr>
              <a:t>5 Questions</a:t>
            </a:r>
          </a:p>
        </p:txBody>
      </p:sp>
      <p:sp>
        <p:nvSpPr>
          <p:cNvPr id="4" name="Content Placeholder 3">
            <a:extLst>
              <a:ext uri="{FF2B5EF4-FFF2-40B4-BE49-F238E27FC236}">
                <a16:creationId xmlns:a16="http://schemas.microsoft.com/office/drawing/2014/main" id="{90C3F139-D874-4E44-9AC9-DB2E1DB3C4F0}"/>
              </a:ext>
            </a:extLst>
          </p:cNvPr>
          <p:cNvSpPr>
            <a:spLocks noGrp="1"/>
          </p:cNvSpPr>
          <p:nvPr>
            <p:ph idx="1"/>
          </p:nvPr>
        </p:nvSpPr>
        <p:spPr/>
        <p:txBody>
          <a:bodyPr/>
          <a:lstStyle/>
          <a:p>
            <a:r>
              <a:rPr lang="en-CA" sz="2800" dirty="0">
                <a:solidFill>
                  <a:schemeClr val="bg1"/>
                </a:solidFill>
              </a:rPr>
              <a:t>What has changed?</a:t>
            </a:r>
          </a:p>
          <a:p>
            <a:pPr lvl="1"/>
            <a:r>
              <a:rPr lang="en-CA" dirty="0"/>
              <a:t> </a:t>
            </a:r>
            <a:r>
              <a:rPr lang="en-CA" sz="2400" dirty="0"/>
              <a:t>Identify Risk</a:t>
            </a:r>
          </a:p>
          <a:p>
            <a:endParaRPr lang="en-CA" sz="2800" dirty="0">
              <a:solidFill>
                <a:schemeClr val="bg1"/>
              </a:solidFill>
            </a:endParaRPr>
          </a:p>
          <a:p>
            <a:r>
              <a:rPr lang="en-CA" sz="2800" dirty="0">
                <a:solidFill>
                  <a:schemeClr val="bg1"/>
                </a:solidFill>
              </a:rPr>
              <a:t>What can happen?</a:t>
            </a:r>
          </a:p>
          <a:p>
            <a:pPr lvl="1"/>
            <a:r>
              <a:rPr lang="en-CA" sz="2400" dirty="0"/>
              <a:t>Analyze Risk</a:t>
            </a:r>
            <a:endParaRPr lang="en-CA" sz="2400" dirty="0">
              <a:solidFill>
                <a:schemeClr val="bg1"/>
              </a:solidFill>
            </a:endParaRPr>
          </a:p>
          <a:p>
            <a:endParaRPr lang="en-CA" sz="2800" dirty="0">
              <a:solidFill>
                <a:schemeClr val="bg1"/>
              </a:solidFill>
            </a:endParaRPr>
          </a:p>
          <a:p>
            <a:r>
              <a:rPr lang="en-CA" sz="2800" dirty="0">
                <a:solidFill>
                  <a:schemeClr val="bg1"/>
                </a:solidFill>
              </a:rPr>
              <a:t>What is the effect?</a:t>
            </a:r>
          </a:p>
          <a:p>
            <a:pPr lvl="1"/>
            <a:r>
              <a:rPr lang="en-CA" sz="2400" dirty="0"/>
              <a:t>Evaluate/Rank Risk</a:t>
            </a:r>
            <a:endParaRPr lang="en-CA" sz="2400" dirty="0">
              <a:solidFill>
                <a:schemeClr val="bg1"/>
              </a:solidFill>
            </a:endParaRPr>
          </a:p>
          <a:p>
            <a:endParaRPr lang="en-CA" dirty="0"/>
          </a:p>
        </p:txBody>
      </p:sp>
      <p:sp>
        <p:nvSpPr>
          <p:cNvPr id="7" name="Slide Number Placeholder 6">
            <a:extLst>
              <a:ext uri="{FF2B5EF4-FFF2-40B4-BE49-F238E27FC236}">
                <a16:creationId xmlns:a16="http://schemas.microsoft.com/office/drawing/2014/main" id="{E5176235-7C3B-4346-9859-1BDC351C07E6}"/>
              </a:ext>
            </a:extLst>
          </p:cNvPr>
          <p:cNvSpPr>
            <a:spLocks noGrp="1"/>
          </p:cNvSpPr>
          <p:nvPr>
            <p:ph type="sldNum" sz="quarter" idx="12"/>
          </p:nvPr>
        </p:nvSpPr>
        <p:spPr/>
        <p:txBody>
          <a:bodyPr/>
          <a:lstStyle/>
          <a:p>
            <a:fld id="{44703193-5554-4CE1-9281-42C5D95B0128}" type="slidenum">
              <a:rPr lang="en-CA" smtClean="0"/>
              <a:t>11</a:t>
            </a:fld>
            <a:endParaRPr lang="en-CA"/>
          </a:p>
        </p:txBody>
      </p:sp>
      <p:sp>
        <p:nvSpPr>
          <p:cNvPr id="6" name="Content Placeholder 5">
            <a:extLst>
              <a:ext uri="{FF2B5EF4-FFF2-40B4-BE49-F238E27FC236}">
                <a16:creationId xmlns:a16="http://schemas.microsoft.com/office/drawing/2014/main" id="{BD54BAEF-06D4-40D9-89BF-0AEF9CBA645B}"/>
              </a:ext>
            </a:extLst>
          </p:cNvPr>
          <p:cNvSpPr>
            <a:spLocks noGrp="1"/>
          </p:cNvSpPr>
          <p:nvPr>
            <p:ph sz="quarter" idx="4294967295"/>
          </p:nvPr>
        </p:nvSpPr>
        <p:spPr>
          <a:xfrm>
            <a:off x="6802438" y="1647825"/>
            <a:ext cx="5389562" cy="4478338"/>
          </a:xfrm>
        </p:spPr>
        <p:txBody>
          <a:bodyPr/>
          <a:lstStyle/>
          <a:p>
            <a:r>
              <a:rPr lang="fr-FR" sz="2800" dirty="0">
                <a:solidFill>
                  <a:schemeClr val="bg1"/>
                </a:solidFill>
              </a:rPr>
              <a:t>Qu’est-ce qui a changé ? </a:t>
            </a:r>
          </a:p>
          <a:p>
            <a:pPr lvl="1"/>
            <a:r>
              <a:rPr lang="fr-FR" dirty="0"/>
              <a:t>Définir le risque</a:t>
            </a:r>
          </a:p>
          <a:p>
            <a:endParaRPr lang="fr-FR" sz="2800" dirty="0">
              <a:solidFill>
                <a:schemeClr val="bg1"/>
              </a:solidFill>
            </a:endParaRPr>
          </a:p>
          <a:p>
            <a:r>
              <a:rPr lang="fr-FR" sz="2800" dirty="0">
                <a:solidFill>
                  <a:schemeClr val="bg1"/>
                </a:solidFill>
              </a:rPr>
              <a:t>Que peut-il arriver? </a:t>
            </a:r>
          </a:p>
          <a:p>
            <a:pPr lvl="1"/>
            <a:r>
              <a:rPr lang="fr-FR" dirty="0"/>
              <a:t>Analyser le risque</a:t>
            </a:r>
          </a:p>
          <a:p>
            <a:endParaRPr lang="fr-FR" sz="2800" dirty="0">
              <a:solidFill>
                <a:schemeClr val="bg1"/>
              </a:solidFill>
            </a:endParaRPr>
          </a:p>
          <a:p>
            <a:r>
              <a:rPr lang="fr-FR" sz="2800" dirty="0">
                <a:solidFill>
                  <a:schemeClr val="bg1"/>
                </a:solidFill>
              </a:rPr>
              <a:t>Quelle est l’incidence? </a:t>
            </a:r>
          </a:p>
          <a:p>
            <a:pPr lvl="1"/>
            <a:r>
              <a:rPr lang="fr-FR" sz="2400" dirty="0">
                <a:solidFill>
                  <a:srgbClr val="002060"/>
                </a:solidFill>
              </a:rPr>
              <a:t>Évaluer ou classer le risque</a:t>
            </a:r>
          </a:p>
          <a:p>
            <a:endParaRPr lang="en-CA" dirty="0"/>
          </a:p>
        </p:txBody>
      </p:sp>
    </p:spTree>
    <p:custDataLst>
      <p:tags r:id="rId1"/>
    </p:custDataLst>
    <p:extLst>
      <p:ext uri="{BB962C8B-B14F-4D97-AF65-F5344CB8AC3E}">
        <p14:creationId xmlns:p14="http://schemas.microsoft.com/office/powerpoint/2010/main" val="3739155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053B365-B158-4597-9A62-79D61FE7930E}"/>
              </a:ext>
            </a:extLst>
          </p:cNvPr>
          <p:cNvSpPr>
            <a:spLocks noGrp="1"/>
          </p:cNvSpPr>
          <p:nvPr>
            <p:ph type="title"/>
          </p:nvPr>
        </p:nvSpPr>
        <p:spPr/>
        <p:txBody>
          <a:bodyPr/>
          <a:lstStyle/>
          <a:p>
            <a:r>
              <a:rPr lang="en-CA" dirty="0">
                <a:solidFill>
                  <a:schemeClr val="bg1"/>
                </a:solidFill>
              </a:rPr>
              <a:t>5 Questions</a:t>
            </a:r>
          </a:p>
        </p:txBody>
      </p:sp>
      <p:sp>
        <p:nvSpPr>
          <p:cNvPr id="6" name="Content Placeholder 5">
            <a:extLst>
              <a:ext uri="{FF2B5EF4-FFF2-40B4-BE49-F238E27FC236}">
                <a16:creationId xmlns:a16="http://schemas.microsoft.com/office/drawing/2014/main" id="{825A7BDE-2AFE-4DCE-AC79-CA279F4C89FC}"/>
              </a:ext>
            </a:extLst>
          </p:cNvPr>
          <p:cNvSpPr>
            <a:spLocks noGrp="1"/>
          </p:cNvSpPr>
          <p:nvPr>
            <p:ph sz="half" idx="1"/>
          </p:nvPr>
        </p:nvSpPr>
        <p:spPr/>
        <p:txBody>
          <a:bodyPr/>
          <a:lstStyle/>
          <a:p>
            <a:r>
              <a:rPr lang="en-CA" dirty="0">
                <a:solidFill>
                  <a:schemeClr val="bg1"/>
                </a:solidFill>
              </a:rPr>
              <a:t>What are the options?</a:t>
            </a:r>
          </a:p>
          <a:p>
            <a:pPr lvl="1"/>
            <a:r>
              <a:rPr lang="en-CA" dirty="0">
                <a:solidFill>
                  <a:srgbClr val="002060"/>
                </a:solidFill>
              </a:rPr>
              <a:t>Treat Risk</a:t>
            </a:r>
          </a:p>
          <a:p>
            <a:endParaRPr lang="en-CA" dirty="0">
              <a:solidFill>
                <a:schemeClr val="bg1"/>
              </a:solidFill>
            </a:endParaRPr>
          </a:p>
          <a:p>
            <a:r>
              <a:rPr lang="en-CA" dirty="0">
                <a:solidFill>
                  <a:schemeClr val="bg1"/>
                </a:solidFill>
              </a:rPr>
              <a:t>What are the next steps?</a:t>
            </a:r>
          </a:p>
          <a:p>
            <a:pPr lvl="1"/>
            <a:r>
              <a:rPr lang="en-CA" dirty="0">
                <a:solidFill>
                  <a:srgbClr val="002060"/>
                </a:solidFill>
              </a:rPr>
              <a:t>Monitor</a:t>
            </a:r>
          </a:p>
          <a:p>
            <a:endParaRPr lang="en-CA" dirty="0"/>
          </a:p>
        </p:txBody>
      </p:sp>
      <p:sp>
        <p:nvSpPr>
          <p:cNvPr id="7" name="Content Placeholder 6">
            <a:extLst>
              <a:ext uri="{FF2B5EF4-FFF2-40B4-BE49-F238E27FC236}">
                <a16:creationId xmlns:a16="http://schemas.microsoft.com/office/drawing/2014/main" id="{A1A962DE-74FD-448E-A6F4-E1E8C5178E5E}"/>
              </a:ext>
            </a:extLst>
          </p:cNvPr>
          <p:cNvSpPr>
            <a:spLocks noGrp="1"/>
          </p:cNvSpPr>
          <p:nvPr>
            <p:ph sz="half" idx="2"/>
          </p:nvPr>
        </p:nvSpPr>
        <p:spPr/>
        <p:txBody>
          <a:bodyPr/>
          <a:lstStyle/>
          <a:p>
            <a:r>
              <a:rPr lang="fr-FR" dirty="0">
                <a:solidFill>
                  <a:schemeClr val="bg1"/>
                </a:solidFill>
              </a:rPr>
              <a:t>Quelles sont les options ?</a:t>
            </a:r>
          </a:p>
          <a:p>
            <a:pPr lvl="1"/>
            <a:r>
              <a:rPr lang="fr-FR" dirty="0">
                <a:solidFill>
                  <a:srgbClr val="002060"/>
                </a:solidFill>
              </a:rPr>
              <a:t>Atténuer le risque</a:t>
            </a:r>
          </a:p>
          <a:p>
            <a:endParaRPr lang="fr-FR" dirty="0">
              <a:solidFill>
                <a:schemeClr val="bg1"/>
              </a:solidFill>
            </a:endParaRPr>
          </a:p>
          <a:p>
            <a:r>
              <a:rPr lang="fr-FR" dirty="0">
                <a:solidFill>
                  <a:schemeClr val="bg1"/>
                </a:solidFill>
              </a:rPr>
              <a:t>Quelles sont les prochaines étapes? </a:t>
            </a:r>
          </a:p>
          <a:p>
            <a:pPr lvl="1"/>
            <a:r>
              <a:rPr lang="fr-FR" dirty="0">
                <a:solidFill>
                  <a:srgbClr val="002060"/>
                </a:solidFill>
              </a:rPr>
              <a:t>Surveiller</a:t>
            </a:r>
          </a:p>
          <a:p>
            <a:endParaRPr lang="en-CA" dirty="0"/>
          </a:p>
        </p:txBody>
      </p:sp>
      <p:sp>
        <p:nvSpPr>
          <p:cNvPr id="4" name="Slide Number Placeholder 3">
            <a:extLst>
              <a:ext uri="{FF2B5EF4-FFF2-40B4-BE49-F238E27FC236}">
                <a16:creationId xmlns:a16="http://schemas.microsoft.com/office/drawing/2014/main" id="{19FCBE3E-25B5-4418-89B4-7B98690E6A4E}"/>
              </a:ext>
            </a:extLst>
          </p:cNvPr>
          <p:cNvSpPr>
            <a:spLocks noGrp="1"/>
          </p:cNvSpPr>
          <p:nvPr>
            <p:ph type="sldNum" sz="quarter" idx="12"/>
          </p:nvPr>
        </p:nvSpPr>
        <p:spPr/>
        <p:txBody>
          <a:bodyPr/>
          <a:lstStyle/>
          <a:p>
            <a:fld id="{44703193-5554-4CE1-9281-42C5D95B0128}" type="slidenum">
              <a:rPr lang="en-CA" smtClean="0"/>
              <a:pPr/>
              <a:t>12</a:t>
            </a:fld>
            <a:endParaRPr lang="en-CA" dirty="0"/>
          </a:p>
        </p:txBody>
      </p:sp>
    </p:spTree>
    <p:custDataLst>
      <p:tags r:id="rId1"/>
    </p:custDataLst>
    <p:extLst>
      <p:ext uri="{BB962C8B-B14F-4D97-AF65-F5344CB8AC3E}">
        <p14:creationId xmlns:p14="http://schemas.microsoft.com/office/powerpoint/2010/main" val="1448454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2E310-B943-445F-A6EA-62378438EA67}"/>
              </a:ext>
            </a:extLst>
          </p:cNvPr>
          <p:cNvSpPr>
            <a:spLocks noGrp="1"/>
          </p:cNvSpPr>
          <p:nvPr>
            <p:ph type="title"/>
          </p:nvPr>
        </p:nvSpPr>
        <p:spPr/>
        <p:txBody>
          <a:bodyPr/>
          <a:lstStyle/>
          <a:p>
            <a:r>
              <a:rPr lang="en-CA" b="1" dirty="0">
                <a:solidFill>
                  <a:schemeClr val="bg1"/>
                </a:solidFill>
              </a:rPr>
              <a:t>Identify the Risk / </a:t>
            </a:r>
            <a:r>
              <a:rPr lang="en-CA" b="1" dirty="0" err="1">
                <a:solidFill>
                  <a:schemeClr val="bg1"/>
                </a:solidFill>
              </a:rPr>
              <a:t>Définir</a:t>
            </a:r>
            <a:r>
              <a:rPr lang="en-CA" b="1" dirty="0">
                <a:solidFill>
                  <a:schemeClr val="bg1"/>
                </a:solidFill>
              </a:rPr>
              <a:t> le </a:t>
            </a:r>
            <a:r>
              <a:rPr lang="en-CA" b="1" dirty="0" err="1">
                <a:solidFill>
                  <a:schemeClr val="bg1"/>
                </a:solidFill>
              </a:rPr>
              <a:t>risque</a:t>
            </a:r>
            <a:endParaRPr lang="en-CA" dirty="0">
              <a:solidFill>
                <a:schemeClr val="bg1"/>
              </a:solidFill>
            </a:endParaRPr>
          </a:p>
        </p:txBody>
      </p:sp>
      <p:sp>
        <p:nvSpPr>
          <p:cNvPr id="5" name="Content Placeholder 4">
            <a:extLst>
              <a:ext uri="{FF2B5EF4-FFF2-40B4-BE49-F238E27FC236}">
                <a16:creationId xmlns:a16="http://schemas.microsoft.com/office/drawing/2014/main" id="{1D59FFC6-559D-4F0C-B451-40C9D503B261}"/>
              </a:ext>
            </a:extLst>
          </p:cNvPr>
          <p:cNvSpPr>
            <a:spLocks noGrp="1"/>
          </p:cNvSpPr>
          <p:nvPr>
            <p:ph sz="half" idx="1"/>
          </p:nvPr>
        </p:nvSpPr>
        <p:spPr>
          <a:xfrm>
            <a:off x="609600" y="1600201"/>
            <a:ext cx="5138057" cy="4525963"/>
          </a:xfrm>
        </p:spPr>
        <p:txBody>
          <a:bodyPr/>
          <a:lstStyle/>
          <a:p>
            <a:r>
              <a:rPr lang="en-CA" dirty="0">
                <a:solidFill>
                  <a:schemeClr val="bg1"/>
                </a:solidFill>
              </a:rPr>
              <a:t>Uncover, recognize and describe risks that might affect the organization outcomes such as:</a:t>
            </a:r>
          </a:p>
          <a:p>
            <a:pPr lvl="1"/>
            <a:r>
              <a:rPr lang="en-CA" dirty="0">
                <a:solidFill>
                  <a:schemeClr val="bg1"/>
                </a:solidFill>
              </a:rPr>
              <a:t>Financial</a:t>
            </a:r>
          </a:p>
          <a:p>
            <a:pPr lvl="1"/>
            <a:r>
              <a:rPr lang="en-CA" dirty="0">
                <a:solidFill>
                  <a:schemeClr val="bg1"/>
                </a:solidFill>
              </a:rPr>
              <a:t>Accommodation</a:t>
            </a:r>
          </a:p>
          <a:p>
            <a:pPr lvl="1"/>
            <a:r>
              <a:rPr lang="en-CA" dirty="0">
                <a:solidFill>
                  <a:schemeClr val="bg1"/>
                </a:solidFill>
              </a:rPr>
              <a:t>SSC Members</a:t>
            </a:r>
          </a:p>
          <a:p>
            <a:pPr lvl="1"/>
            <a:r>
              <a:rPr lang="en-CA" dirty="0">
                <a:solidFill>
                  <a:schemeClr val="bg1"/>
                </a:solidFill>
              </a:rPr>
              <a:t>CIC Members</a:t>
            </a:r>
          </a:p>
          <a:p>
            <a:pPr lvl="1"/>
            <a:r>
              <a:rPr lang="en-CA" dirty="0">
                <a:solidFill>
                  <a:schemeClr val="bg1"/>
                </a:solidFill>
              </a:rPr>
              <a:t>Cadets Returning</a:t>
            </a:r>
          </a:p>
          <a:p>
            <a:pPr lvl="1"/>
            <a:r>
              <a:rPr lang="en-CA" dirty="0">
                <a:solidFill>
                  <a:schemeClr val="bg1"/>
                </a:solidFill>
              </a:rPr>
              <a:t>You may have others</a:t>
            </a:r>
          </a:p>
        </p:txBody>
      </p:sp>
      <p:sp>
        <p:nvSpPr>
          <p:cNvPr id="6" name="Content Placeholder 5">
            <a:extLst>
              <a:ext uri="{FF2B5EF4-FFF2-40B4-BE49-F238E27FC236}">
                <a16:creationId xmlns:a16="http://schemas.microsoft.com/office/drawing/2014/main" id="{194667BD-5B62-4CD7-86EF-A7D9EC058F67}"/>
              </a:ext>
            </a:extLst>
          </p:cNvPr>
          <p:cNvSpPr>
            <a:spLocks noGrp="1"/>
          </p:cNvSpPr>
          <p:nvPr>
            <p:ph sz="half" idx="2"/>
          </p:nvPr>
        </p:nvSpPr>
        <p:spPr>
          <a:xfrm>
            <a:off x="5682343" y="1600201"/>
            <a:ext cx="5900057" cy="4525963"/>
          </a:xfrm>
        </p:spPr>
        <p:txBody>
          <a:bodyPr/>
          <a:lstStyle/>
          <a:p>
            <a:pPr lvl="0"/>
            <a:r>
              <a:rPr lang="fr-FR" dirty="0">
                <a:solidFill>
                  <a:schemeClr val="bg1"/>
                </a:solidFill>
              </a:rPr>
              <a:t>Découvrez, reconnaissez et décrivez les risques qui pourraient influencer les résultats de l’organisation tels que:</a:t>
            </a:r>
          </a:p>
          <a:p>
            <a:pPr lvl="1"/>
            <a:r>
              <a:rPr lang="fr-FR" dirty="0">
                <a:solidFill>
                  <a:schemeClr val="bg1"/>
                </a:solidFill>
              </a:rPr>
              <a:t>Financier</a:t>
            </a:r>
          </a:p>
          <a:p>
            <a:pPr lvl="1"/>
            <a:r>
              <a:rPr lang="fr-FR" dirty="0">
                <a:solidFill>
                  <a:schemeClr val="bg1"/>
                </a:solidFill>
              </a:rPr>
              <a:t>Hébergement</a:t>
            </a:r>
          </a:p>
          <a:p>
            <a:pPr lvl="1"/>
            <a:r>
              <a:rPr lang="fr-FR" dirty="0">
                <a:solidFill>
                  <a:schemeClr val="bg1"/>
                </a:solidFill>
              </a:rPr>
              <a:t>Membres du comité répondant</a:t>
            </a:r>
          </a:p>
          <a:p>
            <a:pPr lvl="1"/>
            <a:r>
              <a:rPr lang="fr-FR" dirty="0">
                <a:solidFill>
                  <a:schemeClr val="bg1"/>
                </a:solidFill>
              </a:rPr>
              <a:t>Officiers CIC</a:t>
            </a:r>
          </a:p>
          <a:p>
            <a:pPr lvl="1"/>
            <a:r>
              <a:rPr lang="fr-FR" dirty="0">
                <a:solidFill>
                  <a:schemeClr val="bg1"/>
                </a:solidFill>
              </a:rPr>
              <a:t>Retour des cadets</a:t>
            </a:r>
          </a:p>
          <a:p>
            <a:pPr lvl="1"/>
            <a:r>
              <a:rPr lang="fr-FR" dirty="0">
                <a:solidFill>
                  <a:schemeClr val="bg1"/>
                </a:solidFill>
              </a:rPr>
              <a:t>Vous pouvez en avoir d'autres</a:t>
            </a:r>
          </a:p>
        </p:txBody>
      </p:sp>
      <p:sp>
        <p:nvSpPr>
          <p:cNvPr id="4" name="Slide Number Placeholder 3">
            <a:extLst>
              <a:ext uri="{FF2B5EF4-FFF2-40B4-BE49-F238E27FC236}">
                <a16:creationId xmlns:a16="http://schemas.microsoft.com/office/drawing/2014/main" id="{F5076CF2-11A6-43F6-91DC-858C2A1D2A33}"/>
              </a:ext>
            </a:extLst>
          </p:cNvPr>
          <p:cNvSpPr>
            <a:spLocks noGrp="1"/>
          </p:cNvSpPr>
          <p:nvPr>
            <p:ph type="sldNum" sz="quarter" idx="12"/>
          </p:nvPr>
        </p:nvSpPr>
        <p:spPr/>
        <p:txBody>
          <a:bodyPr/>
          <a:lstStyle/>
          <a:p>
            <a:fld id="{44703193-5554-4CE1-9281-42C5D95B0128}" type="slidenum">
              <a:rPr lang="en-CA" smtClean="0"/>
              <a:pPr/>
              <a:t>13</a:t>
            </a:fld>
            <a:endParaRPr lang="en-CA" dirty="0"/>
          </a:p>
        </p:txBody>
      </p:sp>
    </p:spTree>
    <p:custDataLst>
      <p:tags r:id="rId1"/>
    </p:custDataLst>
    <p:extLst>
      <p:ext uri="{BB962C8B-B14F-4D97-AF65-F5344CB8AC3E}">
        <p14:creationId xmlns:p14="http://schemas.microsoft.com/office/powerpoint/2010/main" val="2552902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29F547C-F3FE-4EE9-9083-1C81035E9793}"/>
              </a:ext>
            </a:extLst>
          </p:cNvPr>
          <p:cNvSpPr>
            <a:spLocks noGrp="1"/>
          </p:cNvSpPr>
          <p:nvPr>
            <p:ph type="title"/>
          </p:nvPr>
        </p:nvSpPr>
        <p:spPr>
          <a:xfrm>
            <a:off x="609600" y="274638"/>
            <a:ext cx="10972800" cy="852033"/>
          </a:xfrm>
        </p:spPr>
        <p:txBody>
          <a:bodyPr/>
          <a:lstStyle/>
          <a:p>
            <a:pPr algn="ctr"/>
            <a:r>
              <a:rPr lang="en-CA" b="1" dirty="0">
                <a:solidFill>
                  <a:schemeClr val="bg1"/>
                </a:solidFill>
              </a:rPr>
              <a:t>Analyze the Risk / Analyser le </a:t>
            </a:r>
            <a:r>
              <a:rPr lang="en-CA" b="1" dirty="0" err="1">
                <a:solidFill>
                  <a:schemeClr val="bg1"/>
                </a:solidFill>
              </a:rPr>
              <a:t>risque</a:t>
            </a:r>
            <a:endParaRPr lang="en-CA" dirty="0">
              <a:solidFill>
                <a:schemeClr val="bg1"/>
              </a:solidFill>
            </a:endParaRPr>
          </a:p>
        </p:txBody>
      </p:sp>
      <p:sp>
        <p:nvSpPr>
          <p:cNvPr id="7" name="Content Placeholder 6">
            <a:extLst>
              <a:ext uri="{FF2B5EF4-FFF2-40B4-BE49-F238E27FC236}">
                <a16:creationId xmlns:a16="http://schemas.microsoft.com/office/drawing/2014/main" id="{DA8D1CF6-3956-446C-B6C8-1169B00D030B}"/>
              </a:ext>
            </a:extLst>
          </p:cNvPr>
          <p:cNvSpPr>
            <a:spLocks noGrp="1"/>
          </p:cNvSpPr>
          <p:nvPr>
            <p:ph sz="half" idx="1"/>
          </p:nvPr>
        </p:nvSpPr>
        <p:spPr>
          <a:xfrm>
            <a:off x="609600" y="1681843"/>
            <a:ext cx="5384800" cy="4444321"/>
          </a:xfrm>
        </p:spPr>
        <p:txBody>
          <a:bodyPr>
            <a:normAutofit lnSpcReduction="10000"/>
          </a:bodyPr>
          <a:lstStyle/>
          <a:p>
            <a:r>
              <a:rPr lang="en-CA" dirty="0">
                <a:solidFill>
                  <a:schemeClr val="bg1"/>
                </a:solidFill>
              </a:rPr>
              <a:t>Once risks are identified, determine likelihood and consequence of each risk.</a:t>
            </a:r>
          </a:p>
          <a:p>
            <a:r>
              <a:rPr lang="en-CA" dirty="0">
                <a:solidFill>
                  <a:schemeClr val="bg1"/>
                </a:solidFill>
              </a:rPr>
              <a:t>Develop an understanding of  nature of the risk &amp; potential to affect goals. </a:t>
            </a:r>
          </a:p>
          <a:p>
            <a:r>
              <a:rPr lang="en-CA" dirty="0">
                <a:solidFill>
                  <a:schemeClr val="bg1"/>
                </a:solidFill>
              </a:rPr>
              <a:t>Decide if the risk serious enough to warrant treatment and what treatment options are available.</a:t>
            </a:r>
          </a:p>
          <a:p>
            <a:endParaRPr lang="en-CA" dirty="0">
              <a:solidFill>
                <a:schemeClr val="bg1"/>
              </a:solidFill>
            </a:endParaRPr>
          </a:p>
        </p:txBody>
      </p:sp>
      <p:sp>
        <p:nvSpPr>
          <p:cNvPr id="8" name="Content Placeholder 7">
            <a:extLst>
              <a:ext uri="{FF2B5EF4-FFF2-40B4-BE49-F238E27FC236}">
                <a16:creationId xmlns:a16="http://schemas.microsoft.com/office/drawing/2014/main" id="{BBDD26BE-CD3B-4B21-BBD5-045B3B3A0C18}"/>
              </a:ext>
            </a:extLst>
          </p:cNvPr>
          <p:cNvSpPr>
            <a:spLocks noGrp="1"/>
          </p:cNvSpPr>
          <p:nvPr>
            <p:ph sz="half" idx="2"/>
          </p:nvPr>
        </p:nvSpPr>
        <p:spPr>
          <a:xfrm>
            <a:off x="6604000" y="1681842"/>
            <a:ext cx="5588000" cy="4444322"/>
          </a:xfrm>
        </p:spPr>
        <p:txBody>
          <a:bodyPr>
            <a:normAutofit lnSpcReduction="10000"/>
          </a:bodyPr>
          <a:lstStyle/>
          <a:p>
            <a:pPr lvl="0"/>
            <a:r>
              <a:rPr lang="fr-CA" dirty="0">
                <a:solidFill>
                  <a:schemeClr val="bg1"/>
                </a:solidFill>
              </a:rPr>
              <a:t>Une fois les risques définis, déterminez la probabilité et les conséquences de chaque risque .</a:t>
            </a:r>
          </a:p>
          <a:p>
            <a:pPr lvl="0"/>
            <a:r>
              <a:rPr lang="fr-CA" dirty="0">
                <a:solidFill>
                  <a:schemeClr val="bg1"/>
                </a:solidFill>
              </a:rPr>
              <a:t>Cernez la nature du risque et les effets qu’il peut avoir sur l’atteinte des objectifs .</a:t>
            </a:r>
          </a:p>
          <a:p>
            <a:r>
              <a:rPr lang="fr-FR" dirty="0">
                <a:solidFill>
                  <a:schemeClr val="bg1"/>
                </a:solidFill>
              </a:rPr>
              <a:t>Jugez si le risque est acceptable ou suffisamment grave pour justifier la prise de mesures d’atténuation et quelles options de traitement sont disponibles .</a:t>
            </a:r>
            <a:endParaRPr lang="en-CA" dirty="0">
              <a:solidFill>
                <a:schemeClr val="bg1"/>
              </a:solidFill>
            </a:endParaRPr>
          </a:p>
        </p:txBody>
      </p:sp>
      <p:sp>
        <p:nvSpPr>
          <p:cNvPr id="5" name="Slide Number Placeholder 4">
            <a:extLst>
              <a:ext uri="{FF2B5EF4-FFF2-40B4-BE49-F238E27FC236}">
                <a16:creationId xmlns:a16="http://schemas.microsoft.com/office/drawing/2014/main" id="{28A7DAC6-F97F-4D4F-856B-248D378F6DAD}"/>
              </a:ext>
            </a:extLst>
          </p:cNvPr>
          <p:cNvSpPr>
            <a:spLocks noGrp="1"/>
          </p:cNvSpPr>
          <p:nvPr>
            <p:ph type="sldNum" sz="quarter" idx="12"/>
          </p:nvPr>
        </p:nvSpPr>
        <p:spPr/>
        <p:txBody>
          <a:bodyPr/>
          <a:lstStyle/>
          <a:p>
            <a:fld id="{44703193-5554-4CE1-9281-42C5D95B0128}" type="slidenum">
              <a:rPr lang="en-CA" smtClean="0">
                <a:solidFill>
                  <a:schemeClr val="bg1"/>
                </a:solidFill>
              </a:rPr>
              <a:t>14</a:t>
            </a:fld>
            <a:endParaRPr lang="en-CA">
              <a:solidFill>
                <a:schemeClr val="bg1"/>
              </a:solidFill>
            </a:endParaRPr>
          </a:p>
        </p:txBody>
      </p:sp>
    </p:spTree>
    <p:custDataLst>
      <p:tags r:id="rId1"/>
    </p:custDataLst>
    <p:extLst>
      <p:ext uri="{BB962C8B-B14F-4D97-AF65-F5344CB8AC3E}">
        <p14:creationId xmlns:p14="http://schemas.microsoft.com/office/powerpoint/2010/main" val="2935923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F93F-C17D-44D6-A8E1-E2D9E0A25352}"/>
              </a:ext>
            </a:extLst>
          </p:cNvPr>
          <p:cNvSpPr>
            <a:spLocks noGrp="1"/>
          </p:cNvSpPr>
          <p:nvPr>
            <p:ph type="title"/>
          </p:nvPr>
        </p:nvSpPr>
        <p:spPr/>
        <p:txBody>
          <a:bodyPr/>
          <a:lstStyle/>
          <a:p>
            <a:r>
              <a:rPr lang="en-CA" b="1" dirty="0">
                <a:solidFill>
                  <a:schemeClr val="bg1"/>
                </a:solidFill>
              </a:rPr>
              <a:t>Treat the Risk / </a:t>
            </a:r>
            <a:r>
              <a:rPr lang="en-CA" b="1" dirty="0" err="1">
                <a:solidFill>
                  <a:schemeClr val="bg1"/>
                </a:solidFill>
              </a:rPr>
              <a:t>Atténuer</a:t>
            </a:r>
            <a:r>
              <a:rPr lang="en-CA" b="1" dirty="0">
                <a:solidFill>
                  <a:schemeClr val="bg1"/>
                </a:solidFill>
              </a:rPr>
              <a:t> le </a:t>
            </a:r>
            <a:r>
              <a:rPr lang="en-CA" b="1" dirty="0" err="1">
                <a:solidFill>
                  <a:schemeClr val="bg1"/>
                </a:solidFill>
              </a:rPr>
              <a:t>risque</a:t>
            </a:r>
            <a:endParaRPr lang="en-CA" dirty="0">
              <a:solidFill>
                <a:schemeClr val="bg1"/>
              </a:solidFill>
            </a:endParaRPr>
          </a:p>
        </p:txBody>
      </p:sp>
      <p:sp>
        <p:nvSpPr>
          <p:cNvPr id="3" name="Content Placeholder 2">
            <a:extLst>
              <a:ext uri="{FF2B5EF4-FFF2-40B4-BE49-F238E27FC236}">
                <a16:creationId xmlns:a16="http://schemas.microsoft.com/office/drawing/2014/main" id="{96F91D81-941F-42CD-B830-EA2AF6541375}"/>
              </a:ext>
            </a:extLst>
          </p:cNvPr>
          <p:cNvSpPr>
            <a:spLocks noGrp="1"/>
          </p:cNvSpPr>
          <p:nvPr>
            <p:ph sz="half" idx="1"/>
          </p:nvPr>
        </p:nvSpPr>
        <p:spPr/>
        <p:txBody>
          <a:bodyPr>
            <a:normAutofit lnSpcReduction="10000"/>
          </a:bodyPr>
          <a:lstStyle/>
          <a:p>
            <a:r>
              <a:rPr lang="en-CA" dirty="0">
                <a:solidFill>
                  <a:schemeClr val="bg1"/>
                </a:solidFill>
              </a:rPr>
              <a:t>Create plan to treat or modify (mitigate) these risks to achieve acceptable risk levels.</a:t>
            </a:r>
          </a:p>
          <a:p>
            <a:endParaRPr lang="en-CA" dirty="0">
              <a:solidFill>
                <a:schemeClr val="bg1"/>
              </a:solidFill>
            </a:endParaRPr>
          </a:p>
          <a:p>
            <a:r>
              <a:rPr lang="en-CA" dirty="0">
                <a:solidFill>
                  <a:schemeClr val="bg1"/>
                </a:solidFill>
              </a:rPr>
              <a:t>Create risk mitigation strategies, preventive plans, and contingency plans as required.</a:t>
            </a:r>
          </a:p>
          <a:p>
            <a:endParaRPr lang="en-CA" dirty="0">
              <a:solidFill>
                <a:schemeClr val="bg1"/>
              </a:solidFill>
            </a:endParaRPr>
          </a:p>
          <a:p>
            <a:r>
              <a:rPr lang="en-CA" dirty="0">
                <a:solidFill>
                  <a:schemeClr val="bg1"/>
                </a:solidFill>
              </a:rPr>
              <a:t>Monitor changes and adjust if needed</a:t>
            </a:r>
          </a:p>
        </p:txBody>
      </p:sp>
      <p:sp>
        <p:nvSpPr>
          <p:cNvPr id="4" name="Content Placeholder 3">
            <a:extLst>
              <a:ext uri="{FF2B5EF4-FFF2-40B4-BE49-F238E27FC236}">
                <a16:creationId xmlns:a16="http://schemas.microsoft.com/office/drawing/2014/main" id="{F21F5203-D5AD-4055-B2BA-25CB3F5F5E45}"/>
              </a:ext>
            </a:extLst>
          </p:cNvPr>
          <p:cNvSpPr>
            <a:spLocks noGrp="1"/>
          </p:cNvSpPr>
          <p:nvPr>
            <p:ph sz="half" idx="2"/>
          </p:nvPr>
        </p:nvSpPr>
        <p:spPr/>
        <p:txBody>
          <a:bodyPr>
            <a:normAutofit lnSpcReduction="10000"/>
          </a:bodyPr>
          <a:lstStyle/>
          <a:p>
            <a:pPr lvl="0"/>
            <a:r>
              <a:rPr lang="fr-CA" dirty="0">
                <a:solidFill>
                  <a:schemeClr val="bg1"/>
                </a:solidFill>
              </a:rPr>
              <a:t>Dressez un plan permettant de ramener ces risques (atténuer)  à des degrés acceptables. </a:t>
            </a:r>
          </a:p>
          <a:p>
            <a:pPr lvl="0"/>
            <a:endParaRPr lang="fr-CA" dirty="0">
              <a:solidFill>
                <a:schemeClr val="bg1"/>
              </a:solidFill>
            </a:endParaRPr>
          </a:p>
          <a:p>
            <a:pPr lvl="0"/>
            <a:r>
              <a:rPr lang="fr-CA" dirty="0">
                <a:solidFill>
                  <a:schemeClr val="bg1"/>
                </a:solidFill>
              </a:rPr>
              <a:t>Établissez des stratégies d’atténuation des risques, des plans de prévention, et des plans d’urgence comme demandé.</a:t>
            </a:r>
          </a:p>
          <a:p>
            <a:r>
              <a:rPr lang="fr-FR" dirty="0">
                <a:solidFill>
                  <a:schemeClr val="bg1"/>
                </a:solidFill>
              </a:rPr>
              <a:t>Surveillez les changements et ajustez si nécessaire</a:t>
            </a:r>
            <a:endParaRPr lang="en-CA" dirty="0">
              <a:solidFill>
                <a:schemeClr val="bg1"/>
              </a:solidFill>
            </a:endParaRPr>
          </a:p>
        </p:txBody>
      </p:sp>
      <p:sp>
        <p:nvSpPr>
          <p:cNvPr id="5" name="Slide Number Placeholder 4">
            <a:extLst>
              <a:ext uri="{FF2B5EF4-FFF2-40B4-BE49-F238E27FC236}">
                <a16:creationId xmlns:a16="http://schemas.microsoft.com/office/drawing/2014/main" id="{F67F7883-D2D0-443B-AA54-BD4C09B1DD74}"/>
              </a:ext>
            </a:extLst>
          </p:cNvPr>
          <p:cNvSpPr>
            <a:spLocks noGrp="1"/>
          </p:cNvSpPr>
          <p:nvPr>
            <p:ph type="sldNum" sz="quarter" idx="12"/>
          </p:nvPr>
        </p:nvSpPr>
        <p:spPr/>
        <p:txBody>
          <a:bodyPr/>
          <a:lstStyle/>
          <a:p>
            <a:fld id="{44703193-5554-4CE1-9281-42C5D95B0128}" type="slidenum">
              <a:rPr lang="en-CA" smtClean="0"/>
              <a:t>15</a:t>
            </a:fld>
            <a:endParaRPr lang="en-CA"/>
          </a:p>
        </p:txBody>
      </p:sp>
    </p:spTree>
    <p:custDataLst>
      <p:tags r:id="rId1"/>
    </p:custDataLst>
    <p:extLst>
      <p:ext uri="{BB962C8B-B14F-4D97-AF65-F5344CB8AC3E}">
        <p14:creationId xmlns:p14="http://schemas.microsoft.com/office/powerpoint/2010/main" val="2361049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044A5-63EB-4B50-B172-80F20E1A7843}"/>
              </a:ext>
            </a:extLst>
          </p:cNvPr>
          <p:cNvSpPr>
            <a:spLocks noGrp="1"/>
          </p:cNvSpPr>
          <p:nvPr>
            <p:ph type="title"/>
          </p:nvPr>
        </p:nvSpPr>
        <p:spPr/>
        <p:txBody>
          <a:bodyPr/>
          <a:lstStyle/>
          <a:p>
            <a:r>
              <a:rPr lang="en-CA" dirty="0">
                <a:solidFill>
                  <a:schemeClr val="bg1"/>
                </a:solidFill>
              </a:rPr>
              <a:t>What Next? / Et </a:t>
            </a:r>
            <a:r>
              <a:rPr lang="en-CA" dirty="0" err="1">
                <a:solidFill>
                  <a:schemeClr val="bg1"/>
                </a:solidFill>
              </a:rPr>
              <a:t>ensuite</a:t>
            </a:r>
            <a:r>
              <a:rPr lang="en-CA" dirty="0">
                <a:solidFill>
                  <a:schemeClr val="bg1"/>
                </a:solidFill>
              </a:rPr>
              <a:t> ?</a:t>
            </a:r>
            <a:br>
              <a:rPr lang="en-CA" dirty="0"/>
            </a:br>
            <a:endParaRPr lang="en-CA" dirty="0"/>
          </a:p>
        </p:txBody>
      </p:sp>
      <p:sp>
        <p:nvSpPr>
          <p:cNvPr id="3" name="Content Placeholder 2">
            <a:extLst>
              <a:ext uri="{FF2B5EF4-FFF2-40B4-BE49-F238E27FC236}">
                <a16:creationId xmlns:a16="http://schemas.microsoft.com/office/drawing/2014/main" id="{0B074C9C-FBC5-4784-9BDA-04941C50E0FD}"/>
              </a:ext>
            </a:extLst>
          </p:cNvPr>
          <p:cNvSpPr>
            <a:spLocks noGrp="1"/>
          </p:cNvSpPr>
          <p:nvPr>
            <p:ph sz="half" idx="1"/>
          </p:nvPr>
        </p:nvSpPr>
        <p:spPr/>
        <p:txBody>
          <a:bodyPr>
            <a:normAutofit/>
          </a:bodyPr>
          <a:lstStyle/>
          <a:p>
            <a:r>
              <a:rPr lang="en-CA" dirty="0">
                <a:solidFill>
                  <a:schemeClr val="bg1"/>
                </a:solidFill>
              </a:rPr>
              <a:t>Do you need Help?</a:t>
            </a:r>
          </a:p>
          <a:p>
            <a:pPr lvl="1"/>
            <a:r>
              <a:rPr lang="en-CA" dirty="0">
                <a:solidFill>
                  <a:schemeClr val="bg1"/>
                </a:solidFill>
              </a:rPr>
              <a:t>Contact your P/T Committee</a:t>
            </a:r>
          </a:p>
          <a:p>
            <a:r>
              <a:rPr lang="en-CA" dirty="0">
                <a:solidFill>
                  <a:schemeClr val="bg1"/>
                </a:solidFill>
              </a:rPr>
              <a:t>Look at other possible scenarios and actions such as:</a:t>
            </a:r>
          </a:p>
          <a:p>
            <a:pPr lvl="1"/>
            <a:r>
              <a:rPr lang="en-CA" dirty="0">
                <a:solidFill>
                  <a:schemeClr val="bg1"/>
                </a:solidFill>
              </a:rPr>
              <a:t>What if cadets do not resume face to face in September?</a:t>
            </a:r>
          </a:p>
          <a:p>
            <a:pPr lvl="1"/>
            <a:r>
              <a:rPr lang="en-CA" dirty="0">
                <a:solidFill>
                  <a:schemeClr val="bg1"/>
                </a:solidFill>
              </a:rPr>
              <a:t>What can we do over the summer to mitigate these risks?</a:t>
            </a:r>
          </a:p>
          <a:p>
            <a:pPr lvl="1"/>
            <a:r>
              <a:rPr lang="en-CA" dirty="0">
                <a:solidFill>
                  <a:schemeClr val="bg1"/>
                </a:solidFill>
              </a:rPr>
              <a:t>How do we keep in contact with parents/ volunteers/ cadets  over the summer?</a:t>
            </a:r>
          </a:p>
        </p:txBody>
      </p:sp>
      <p:sp>
        <p:nvSpPr>
          <p:cNvPr id="4" name="Content Placeholder 3">
            <a:extLst>
              <a:ext uri="{FF2B5EF4-FFF2-40B4-BE49-F238E27FC236}">
                <a16:creationId xmlns:a16="http://schemas.microsoft.com/office/drawing/2014/main" id="{C622EF9B-12C9-4623-BB58-36F20DC71DD3}"/>
              </a:ext>
            </a:extLst>
          </p:cNvPr>
          <p:cNvSpPr>
            <a:spLocks noGrp="1"/>
          </p:cNvSpPr>
          <p:nvPr>
            <p:ph sz="half" idx="2"/>
          </p:nvPr>
        </p:nvSpPr>
        <p:spPr/>
        <p:txBody>
          <a:bodyPr>
            <a:normAutofit/>
          </a:bodyPr>
          <a:lstStyle/>
          <a:p>
            <a:r>
              <a:rPr lang="en-CA" dirty="0" err="1">
                <a:solidFill>
                  <a:schemeClr val="bg1"/>
                </a:solidFill>
              </a:rPr>
              <a:t>Avez-vous</a:t>
            </a:r>
            <a:r>
              <a:rPr lang="en-CA" dirty="0">
                <a:solidFill>
                  <a:schemeClr val="bg1"/>
                </a:solidFill>
              </a:rPr>
              <a:t> </a:t>
            </a:r>
            <a:r>
              <a:rPr lang="en-CA" dirty="0" err="1">
                <a:solidFill>
                  <a:schemeClr val="bg1"/>
                </a:solidFill>
              </a:rPr>
              <a:t>besoin</a:t>
            </a:r>
            <a:r>
              <a:rPr lang="en-CA" dirty="0">
                <a:solidFill>
                  <a:schemeClr val="bg1"/>
                </a:solidFill>
              </a:rPr>
              <a:t> </a:t>
            </a:r>
            <a:r>
              <a:rPr lang="en-CA" dirty="0" err="1">
                <a:solidFill>
                  <a:schemeClr val="bg1"/>
                </a:solidFill>
              </a:rPr>
              <a:t>d'aide</a:t>
            </a:r>
            <a:r>
              <a:rPr lang="en-CA" dirty="0">
                <a:solidFill>
                  <a:schemeClr val="bg1"/>
                </a:solidFill>
              </a:rPr>
              <a:t>?</a:t>
            </a:r>
          </a:p>
          <a:p>
            <a:pPr lvl="1"/>
            <a:r>
              <a:rPr lang="en-CA" dirty="0" err="1">
                <a:solidFill>
                  <a:schemeClr val="bg1"/>
                </a:solidFill>
              </a:rPr>
              <a:t>Contactez</a:t>
            </a:r>
            <a:r>
              <a:rPr lang="en-CA" dirty="0">
                <a:solidFill>
                  <a:schemeClr val="bg1"/>
                </a:solidFill>
              </a:rPr>
              <a:t> </a:t>
            </a:r>
            <a:r>
              <a:rPr lang="en-CA" dirty="0" err="1">
                <a:solidFill>
                  <a:schemeClr val="bg1"/>
                </a:solidFill>
              </a:rPr>
              <a:t>votre</a:t>
            </a:r>
            <a:r>
              <a:rPr lang="en-CA" dirty="0">
                <a:solidFill>
                  <a:schemeClr val="bg1"/>
                </a:solidFill>
              </a:rPr>
              <a:t> </a:t>
            </a:r>
            <a:r>
              <a:rPr lang="en-CA" dirty="0" err="1">
                <a:solidFill>
                  <a:schemeClr val="bg1"/>
                </a:solidFill>
              </a:rPr>
              <a:t>comité</a:t>
            </a:r>
            <a:r>
              <a:rPr lang="en-CA" dirty="0">
                <a:solidFill>
                  <a:schemeClr val="bg1"/>
                </a:solidFill>
              </a:rPr>
              <a:t> P/T</a:t>
            </a:r>
          </a:p>
          <a:p>
            <a:r>
              <a:rPr lang="en-CA" dirty="0" err="1">
                <a:solidFill>
                  <a:schemeClr val="bg1"/>
                </a:solidFill>
              </a:rPr>
              <a:t>Regardez</a:t>
            </a:r>
            <a:r>
              <a:rPr lang="en-CA" dirty="0">
                <a:solidFill>
                  <a:schemeClr val="bg1"/>
                </a:solidFill>
              </a:rPr>
              <a:t> </a:t>
            </a:r>
            <a:r>
              <a:rPr lang="en-CA" dirty="0" err="1">
                <a:solidFill>
                  <a:schemeClr val="bg1"/>
                </a:solidFill>
              </a:rPr>
              <a:t>d'autres</a:t>
            </a:r>
            <a:r>
              <a:rPr lang="en-CA" dirty="0">
                <a:solidFill>
                  <a:schemeClr val="bg1"/>
                </a:solidFill>
              </a:rPr>
              <a:t> </a:t>
            </a:r>
            <a:r>
              <a:rPr lang="en-CA" dirty="0" err="1">
                <a:solidFill>
                  <a:schemeClr val="bg1"/>
                </a:solidFill>
              </a:rPr>
              <a:t>scénarios</a:t>
            </a:r>
            <a:r>
              <a:rPr lang="en-CA" dirty="0">
                <a:solidFill>
                  <a:schemeClr val="bg1"/>
                </a:solidFill>
              </a:rPr>
              <a:t>, </a:t>
            </a:r>
            <a:r>
              <a:rPr lang="en-CA" dirty="0" err="1">
                <a:solidFill>
                  <a:schemeClr val="bg1"/>
                </a:solidFill>
              </a:rPr>
              <a:t>tels</a:t>
            </a:r>
            <a:r>
              <a:rPr lang="en-CA" dirty="0">
                <a:solidFill>
                  <a:schemeClr val="bg1"/>
                </a:solidFill>
              </a:rPr>
              <a:t> que:</a:t>
            </a:r>
          </a:p>
          <a:p>
            <a:pPr lvl="1"/>
            <a:r>
              <a:rPr lang="fr-FR" dirty="0">
                <a:solidFill>
                  <a:schemeClr val="bg1"/>
                </a:solidFill>
              </a:rPr>
              <a:t>Et si les cadets ne reprennent pas en face à face en septembre?</a:t>
            </a:r>
          </a:p>
          <a:p>
            <a:pPr lvl="1"/>
            <a:r>
              <a:rPr lang="fr-FR" dirty="0">
                <a:solidFill>
                  <a:schemeClr val="bg1"/>
                </a:solidFill>
              </a:rPr>
              <a:t>Que pouvons-nous faire pendant l’été pour atténuer ces risques?</a:t>
            </a:r>
          </a:p>
          <a:p>
            <a:pPr lvl="1"/>
            <a:r>
              <a:rPr lang="fr-FR" dirty="0">
                <a:solidFill>
                  <a:schemeClr val="bg1"/>
                </a:solidFill>
              </a:rPr>
              <a:t>Comment pouvons-nous rester en contact avec les parents / bénévoles / cadets pendant l'été?</a:t>
            </a:r>
            <a:endParaRPr lang="en-CA" dirty="0">
              <a:solidFill>
                <a:schemeClr val="bg1"/>
              </a:solidFill>
            </a:endParaRPr>
          </a:p>
        </p:txBody>
      </p:sp>
      <p:sp>
        <p:nvSpPr>
          <p:cNvPr id="5" name="Slide Number Placeholder 4">
            <a:extLst>
              <a:ext uri="{FF2B5EF4-FFF2-40B4-BE49-F238E27FC236}">
                <a16:creationId xmlns:a16="http://schemas.microsoft.com/office/drawing/2014/main" id="{215ACD97-D11D-4EA6-9122-CE097DD7E0F7}"/>
              </a:ext>
            </a:extLst>
          </p:cNvPr>
          <p:cNvSpPr>
            <a:spLocks noGrp="1"/>
          </p:cNvSpPr>
          <p:nvPr>
            <p:ph type="sldNum" sz="quarter" idx="12"/>
          </p:nvPr>
        </p:nvSpPr>
        <p:spPr/>
        <p:txBody>
          <a:bodyPr/>
          <a:lstStyle/>
          <a:p>
            <a:fld id="{44703193-5554-4CE1-9281-42C5D95B0128}" type="slidenum">
              <a:rPr lang="en-CA" smtClean="0"/>
              <a:t>16</a:t>
            </a:fld>
            <a:endParaRPr lang="en-CA"/>
          </a:p>
        </p:txBody>
      </p:sp>
    </p:spTree>
    <p:custDataLst>
      <p:tags r:id="rId1"/>
    </p:custDataLst>
    <p:extLst>
      <p:ext uri="{BB962C8B-B14F-4D97-AF65-F5344CB8AC3E}">
        <p14:creationId xmlns:p14="http://schemas.microsoft.com/office/powerpoint/2010/main" val="2528758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274638"/>
            <a:ext cx="10972800" cy="1143000"/>
          </a:xfrm>
          <a:prstGeom prst="rect">
            <a:avLst/>
          </a:prstGeom>
          <a:noFill/>
          <a:ln>
            <a:noFill/>
          </a:ln>
        </p:spPr>
        <p:txBody>
          <a:bodyPr vert="horz" wrap="square" lIns="91440" tIns="45720" rIns="91440" bIns="45720" numCol="1" anchor="ctr" anchorCtr="0" compatLnSpc="1">
            <a:prstTxWarp prst="textNoShape">
              <a:avLst/>
            </a:prstTxWarp>
            <a:normAutofit/>
          </a:bodyPr>
          <a:lstStyle/>
          <a:p>
            <a:pPr algn="ctr" defTabSz="457200" fontAlgn="base">
              <a:spcBef>
                <a:spcPct val="0"/>
              </a:spcBef>
              <a:spcAft>
                <a:spcPts val="600"/>
              </a:spcAft>
            </a:pPr>
            <a:r>
              <a:rPr lang="en-US" sz="4400" b="1" kern="1200" dirty="0">
                <a:solidFill>
                  <a:schemeClr val="bg1"/>
                </a:solidFill>
                <a:latin typeface="+mj-lt"/>
                <a:ea typeface="ＭＳ Ｐゴシック" charset="0"/>
                <a:cs typeface="ＭＳ Ｐゴシック" charset="0"/>
              </a:rPr>
              <a:t>Questions?</a:t>
            </a:r>
            <a:endParaRPr lang="en-US" sz="4400" kern="1200" dirty="0">
              <a:solidFill>
                <a:schemeClr val="bg1"/>
              </a:solidFill>
              <a:latin typeface="+mj-lt"/>
              <a:ea typeface="ＭＳ Ｐゴシック" charset="0"/>
              <a:cs typeface="ＭＳ Ｐゴシック" charset="0"/>
            </a:endParaRPr>
          </a:p>
        </p:txBody>
      </p:sp>
      <p:pic>
        <p:nvPicPr>
          <p:cNvPr id="3" name="Content Placeholder 2">
            <a:extLst>
              <a:ext uri="{FF2B5EF4-FFF2-40B4-BE49-F238E27FC236}">
                <a16:creationId xmlns:a16="http://schemas.microsoft.com/office/drawing/2014/main" id="{28C8F764-E790-437A-8576-085F3535E431}"/>
              </a:ext>
            </a:extLst>
          </p:cNvPr>
          <p:cNvPicPr>
            <a:picLocks noGrp="1" noChangeAspect="1"/>
          </p:cNvPicPr>
          <p:nvPr>
            <p:ph sz="half" idx="1"/>
          </p:nvPr>
        </p:nvPicPr>
        <p:blipFill>
          <a:blip r:embed="rId3"/>
          <a:stretch>
            <a:fillRect/>
          </a:stretch>
        </p:blipFill>
        <p:spPr>
          <a:xfrm>
            <a:off x="7430530" y="2153816"/>
            <a:ext cx="3540210" cy="3556015"/>
          </a:xfrm>
          <a:prstGeom prst="rect">
            <a:avLst/>
          </a:prstGeom>
        </p:spPr>
      </p:pic>
      <p:sp>
        <p:nvSpPr>
          <p:cNvPr id="5" name="Slide Number Placeholder 4">
            <a:extLst>
              <a:ext uri="{FF2B5EF4-FFF2-40B4-BE49-F238E27FC236}">
                <a16:creationId xmlns:a16="http://schemas.microsoft.com/office/drawing/2014/main" id="{3DF4CF17-8E8B-457E-A544-E15432F922DF}"/>
              </a:ext>
            </a:extLst>
          </p:cNvPr>
          <p:cNvSpPr>
            <a:spLocks noGrp="1"/>
          </p:cNvSpPr>
          <p:nvPr>
            <p:ph type="sldNum" sz="quarter" idx="12"/>
          </p:nvPr>
        </p:nvSpPr>
        <p:spPr/>
        <p:txBody>
          <a:bodyPr vert="horz" wrap="square" lIns="91440" tIns="45720" rIns="91440" bIns="45720" numCol="1" anchor="ctr" anchorCtr="0" compatLnSpc="1">
            <a:prstTxWarp prst="textNoShape">
              <a:avLst/>
            </a:prstTxWarp>
            <a:normAutofit/>
          </a:bodyPr>
          <a:lstStyle/>
          <a:p>
            <a:pPr>
              <a:spcAft>
                <a:spcPts val="600"/>
              </a:spcAft>
            </a:pPr>
            <a:fld id="{44703193-5554-4CE1-9281-42C5D95B0128}" type="slidenum">
              <a:rPr lang="en-CA" smtClean="0">
                <a:solidFill>
                  <a:schemeClr val="bg1"/>
                </a:solidFill>
              </a:rPr>
              <a:pPr>
                <a:spcAft>
                  <a:spcPts val="600"/>
                </a:spcAft>
              </a:pPr>
              <a:t>17</a:t>
            </a:fld>
            <a:endParaRPr lang="en-CA">
              <a:solidFill>
                <a:schemeClr val="bg1"/>
              </a:solidFill>
            </a:endParaRPr>
          </a:p>
        </p:txBody>
      </p:sp>
      <p:pic>
        <p:nvPicPr>
          <p:cNvPr id="1026" name="Picture 2">
            <a:extLst>
              <a:ext uri="{FF2B5EF4-FFF2-40B4-BE49-F238E27FC236}">
                <a16:creationId xmlns:a16="http://schemas.microsoft.com/office/drawing/2014/main" id="{DE352E72-E75C-40BA-B279-1C09A2388E0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09600" y="2133600"/>
            <a:ext cx="5880554" cy="3506788"/>
          </a:xfrm>
          <a:prstGeom prst="rect">
            <a:avLst/>
          </a:prstGeom>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399674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1B2B0-D040-4837-A6CB-8AEAE62723C8}"/>
              </a:ext>
            </a:extLst>
          </p:cNvPr>
          <p:cNvSpPr>
            <a:spLocks noGrp="1"/>
          </p:cNvSpPr>
          <p:nvPr>
            <p:ph type="title"/>
          </p:nvPr>
        </p:nvSpPr>
        <p:spPr/>
        <p:txBody>
          <a:bodyPr/>
          <a:lstStyle/>
          <a:p>
            <a:r>
              <a:rPr lang="en-CA" dirty="0"/>
              <a:t> 			</a:t>
            </a:r>
            <a:r>
              <a:rPr lang="en-CA" dirty="0">
                <a:solidFill>
                  <a:schemeClr val="bg1"/>
                </a:solidFill>
              </a:rPr>
              <a:t>Challenges 2020 Les </a:t>
            </a:r>
            <a:r>
              <a:rPr lang="en-CA" dirty="0" err="1">
                <a:solidFill>
                  <a:schemeClr val="bg1"/>
                </a:solidFill>
              </a:rPr>
              <a:t>défis</a:t>
            </a:r>
            <a:r>
              <a:rPr lang="en-CA" dirty="0">
                <a:solidFill>
                  <a:schemeClr val="bg1"/>
                </a:solidFill>
              </a:rPr>
              <a:t> </a:t>
            </a:r>
          </a:p>
        </p:txBody>
      </p:sp>
      <p:sp>
        <p:nvSpPr>
          <p:cNvPr id="3" name="Content Placeholder 2">
            <a:extLst>
              <a:ext uri="{FF2B5EF4-FFF2-40B4-BE49-F238E27FC236}">
                <a16:creationId xmlns:a16="http://schemas.microsoft.com/office/drawing/2014/main" id="{BC895418-EF59-4C00-863D-A89E20E4C409}"/>
              </a:ext>
            </a:extLst>
          </p:cNvPr>
          <p:cNvSpPr>
            <a:spLocks noGrp="1"/>
          </p:cNvSpPr>
          <p:nvPr>
            <p:ph sz="half" idx="1"/>
          </p:nvPr>
        </p:nvSpPr>
        <p:spPr/>
        <p:txBody>
          <a:bodyPr/>
          <a:lstStyle/>
          <a:p>
            <a:r>
              <a:rPr lang="en-CA" dirty="0">
                <a:solidFill>
                  <a:schemeClr val="bg1"/>
                </a:solidFill>
              </a:rPr>
              <a:t>SSC inability to meet in person</a:t>
            </a:r>
          </a:p>
          <a:p>
            <a:r>
              <a:rPr lang="en-CA" dirty="0">
                <a:solidFill>
                  <a:schemeClr val="bg1"/>
                </a:solidFill>
              </a:rPr>
              <a:t>Low participation of parents in SSC meetings</a:t>
            </a:r>
          </a:p>
          <a:p>
            <a:r>
              <a:rPr lang="en-CA" dirty="0">
                <a:solidFill>
                  <a:schemeClr val="bg1"/>
                </a:solidFill>
              </a:rPr>
              <a:t>Constantly changing messaging</a:t>
            </a:r>
          </a:p>
          <a:p>
            <a:r>
              <a:rPr lang="en-CA" dirty="0">
                <a:solidFill>
                  <a:schemeClr val="bg1"/>
                </a:solidFill>
              </a:rPr>
              <a:t>Difficulty in fund raising</a:t>
            </a:r>
          </a:p>
          <a:p>
            <a:r>
              <a:rPr lang="en-CA" dirty="0">
                <a:solidFill>
                  <a:schemeClr val="bg1"/>
                </a:solidFill>
              </a:rPr>
              <a:t>Keeping cadet motivated</a:t>
            </a:r>
          </a:p>
        </p:txBody>
      </p:sp>
      <p:sp>
        <p:nvSpPr>
          <p:cNvPr id="4" name="Content Placeholder 3">
            <a:extLst>
              <a:ext uri="{FF2B5EF4-FFF2-40B4-BE49-F238E27FC236}">
                <a16:creationId xmlns:a16="http://schemas.microsoft.com/office/drawing/2014/main" id="{7E23C195-D1DE-4F05-9B13-4B1D1323883E}"/>
              </a:ext>
            </a:extLst>
          </p:cNvPr>
          <p:cNvSpPr>
            <a:spLocks noGrp="1"/>
          </p:cNvSpPr>
          <p:nvPr>
            <p:ph sz="half" idx="2"/>
          </p:nvPr>
        </p:nvSpPr>
        <p:spPr>
          <a:xfrm>
            <a:off x="7160740" y="1822450"/>
            <a:ext cx="5181600" cy="4351338"/>
          </a:xfrm>
        </p:spPr>
        <p:txBody>
          <a:bodyPr/>
          <a:lstStyle/>
          <a:p>
            <a:r>
              <a:rPr lang="fr-FR" dirty="0">
                <a:solidFill>
                  <a:schemeClr val="bg1"/>
                </a:solidFill>
              </a:rPr>
              <a:t>Incapacité des CRE de se rencontrer en personne
Faible participation des parents aux réunions des CRE
Messages en constante évolution
Difficulté à recueillir des fonds
Garder les cadets motivés</a:t>
            </a:r>
            <a:endParaRPr lang="en-CA" dirty="0"/>
          </a:p>
        </p:txBody>
      </p:sp>
      <p:sp>
        <p:nvSpPr>
          <p:cNvPr id="5" name="Slide Number Placeholder 4">
            <a:extLst>
              <a:ext uri="{FF2B5EF4-FFF2-40B4-BE49-F238E27FC236}">
                <a16:creationId xmlns:a16="http://schemas.microsoft.com/office/drawing/2014/main" id="{BD302263-1DC7-4090-9A91-723B933BF359}"/>
              </a:ext>
            </a:extLst>
          </p:cNvPr>
          <p:cNvSpPr>
            <a:spLocks noGrp="1"/>
          </p:cNvSpPr>
          <p:nvPr>
            <p:ph type="sldNum" sz="quarter" idx="12"/>
          </p:nvPr>
        </p:nvSpPr>
        <p:spPr/>
        <p:txBody>
          <a:bodyPr/>
          <a:lstStyle/>
          <a:p>
            <a:fld id="{44703193-5554-4CE1-9281-42C5D95B0128}" type="slidenum">
              <a:rPr lang="en-CA" smtClean="0"/>
              <a:t>2</a:t>
            </a:fld>
            <a:endParaRPr lang="en-CA"/>
          </a:p>
        </p:txBody>
      </p:sp>
    </p:spTree>
    <p:custDataLst>
      <p:tags r:id="rId1"/>
    </p:custDataLst>
    <p:extLst>
      <p:ext uri="{BB962C8B-B14F-4D97-AF65-F5344CB8AC3E}">
        <p14:creationId xmlns:p14="http://schemas.microsoft.com/office/powerpoint/2010/main" val="3170387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8CF04-6EBF-4D84-8667-829DB516CABB}"/>
              </a:ext>
            </a:extLst>
          </p:cNvPr>
          <p:cNvSpPr>
            <a:spLocks noGrp="1"/>
          </p:cNvSpPr>
          <p:nvPr>
            <p:ph type="title"/>
          </p:nvPr>
        </p:nvSpPr>
        <p:spPr/>
        <p:txBody>
          <a:bodyPr/>
          <a:lstStyle/>
          <a:p>
            <a:r>
              <a:rPr lang="en-CA" dirty="0">
                <a:solidFill>
                  <a:schemeClr val="bg1"/>
                </a:solidFill>
              </a:rPr>
              <a:t>Opportunities  			         </a:t>
            </a:r>
            <a:r>
              <a:rPr lang="en-CA" dirty="0" err="1">
                <a:solidFill>
                  <a:schemeClr val="bg1"/>
                </a:solidFill>
              </a:rPr>
              <a:t>Opportunités</a:t>
            </a:r>
            <a:endParaRPr lang="en-CA" dirty="0">
              <a:solidFill>
                <a:schemeClr val="bg1"/>
              </a:solidFill>
            </a:endParaRPr>
          </a:p>
        </p:txBody>
      </p:sp>
      <p:sp>
        <p:nvSpPr>
          <p:cNvPr id="3" name="Content Placeholder 2">
            <a:extLst>
              <a:ext uri="{FF2B5EF4-FFF2-40B4-BE49-F238E27FC236}">
                <a16:creationId xmlns:a16="http://schemas.microsoft.com/office/drawing/2014/main" id="{11F575BE-BFE8-410C-9B65-F99B94A964C7}"/>
              </a:ext>
            </a:extLst>
          </p:cNvPr>
          <p:cNvSpPr>
            <a:spLocks noGrp="1"/>
          </p:cNvSpPr>
          <p:nvPr>
            <p:ph sz="half" idx="1"/>
          </p:nvPr>
        </p:nvSpPr>
        <p:spPr>
          <a:xfrm>
            <a:off x="673443" y="1844675"/>
            <a:ext cx="5181600" cy="4351338"/>
          </a:xfrm>
        </p:spPr>
        <p:txBody>
          <a:bodyPr/>
          <a:lstStyle/>
          <a:p>
            <a:r>
              <a:rPr lang="en-CA" dirty="0">
                <a:solidFill>
                  <a:schemeClr val="bg1"/>
                </a:solidFill>
              </a:rPr>
              <a:t>Virtual AGM and SAM productive and cost effective</a:t>
            </a:r>
          </a:p>
          <a:p>
            <a:r>
              <a:rPr lang="en-CA" b="0" i="0" dirty="0">
                <a:solidFill>
                  <a:schemeClr val="bg1"/>
                </a:solidFill>
                <a:effectLst/>
                <a:latin typeface="Segoe UI" panose="020B0502040204020203" pitchFamily="34" charset="0"/>
              </a:rPr>
              <a:t>Developed health and safety protocols in the office that we will continue to use </a:t>
            </a:r>
          </a:p>
          <a:p>
            <a:r>
              <a:rPr lang="en-CA" b="0" i="0" dirty="0">
                <a:solidFill>
                  <a:schemeClr val="bg1"/>
                </a:solidFill>
                <a:effectLst/>
                <a:latin typeface="Segoe UI" panose="020B0502040204020203" pitchFamily="34" charset="0"/>
              </a:rPr>
              <a:t>Having demonstrated that 90% of the work can be done from home, will re-evaluate office space requirements</a:t>
            </a:r>
            <a:endParaRPr lang="en-CA" dirty="0">
              <a:solidFill>
                <a:schemeClr val="bg1"/>
              </a:solidFill>
            </a:endParaRPr>
          </a:p>
          <a:p>
            <a:endParaRPr lang="en-CA" dirty="0"/>
          </a:p>
          <a:p>
            <a:endParaRPr lang="en-CA" dirty="0"/>
          </a:p>
        </p:txBody>
      </p:sp>
      <p:sp>
        <p:nvSpPr>
          <p:cNvPr id="4" name="Content Placeholder 3">
            <a:extLst>
              <a:ext uri="{FF2B5EF4-FFF2-40B4-BE49-F238E27FC236}">
                <a16:creationId xmlns:a16="http://schemas.microsoft.com/office/drawing/2014/main" id="{B20DDECF-17F5-445C-9B30-872D308924F1}"/>
              </a:ext>
            </a:extLst>
          </p:cNvPr>
          <p:cNvSpPr>
            <a:spLocks noGrp="1"/>
          </p:cNvSpPr>
          <p:nvPr>
            <p:ph sz="half" idx="2"/>
          </p:nvPr>
        </p:nvSpPr>
        <p:spPr>
          <a:xfrm>
            <a:off x="6847703" y="1844675"/>
            <a:ext cx="5181600" cy="4351338"/>
          </a:xfrm>
        </p:spPr>
        <p:txBody>
          <a:bodyPr/>
          <a:lstStyle/>
          <a:p>
            <a:r>
              <a:rPr lang="fr-FR" dirty="0">
                <a:solidFill>
                  <a:schemeClr val="bg1"/>
                </a:solidFill>
              </a:rPr>
              <a:t>AGA virtuelle et SA productives et rentables
Élaboration de protocoles de santé et de sécurité au bureau que nous continuerons d’appliquer.
Ayant démontré que 90 % du travail peut être effectué à domicile, on réévaluera les besoins en espaces de bureau</a:t>
            </a:r>
            <a:endParaRPr lang="en-CA" dirty="0">
              <a:solidFill>
                <a:schemeClr val="bg1"/>
              </a:solidFill>
            </a:endParaRPr>
          </a:p>
        </p:txBody>
      </p:sp>
      <p:sp>
        <p:nvSpPr>
          <p:cNvPr id="5" name="Slide Number Placeholder 4">
            <a:extLst>
              <a:ext uri="{FF2B5EF4-FFF2-40B4-BE49-F238E27FC236}">
                <a16:creationId xmlns:a16="http://schemas.microsoft.com/office/drawing/2014/main" id="{A854F5A7-0112-448C-B513-4493188FFB4C}"/>
              </a:ext>
            </a:extLst>
          </p:cNvPr>
          <p:cNvSpPr>
            <a:spLocks noGrp="1"/>
          </p:cNvSpPr>
          <p:nvPr>
            <p:ph type="sldNum" sz="quarter" idx="12"/>
          </p:nvPr>
        </p:nvSpPr>
        <p:spPr/>
        <p:txBody>
          <a:bodyPr/>
          <a:lstStyle/>
          <a:p>
            <a:fld id="{44703193-5554-4CE1-9281-42C5D95B0128}" type="slidenum">
              <a:rPr lang="en-CA" smtClean="0"/>
              <a:t>3</a:t>
            </a:fld>
            <a:endParaRPr lang="en-CA"/>
          </a:p>
        </p:txBody>
      </p:sp>
    </p:spTree>
    <p:custDataLst>
      <p:tags r:id="rId1"/>
    </p:custDataLst>
    <p:extLst>
      <p:ext uri="{BB962C8B-B14F-4D97-AF65-F5344CB8AC3E}">
        <p14:creationId xmlns:p14="http://schemas.microsoft.com/office/powerpoint/2010/main" val="2980277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D312-D326-4A8B-8602-C13F55E81292}"/>
              </a:ext>
            </a:extLst>
          </p:cNvPr>
          <p:cNvSpPr>
            <a:spLocks noGrp="1"/>
          </p:cNvSpPr>
          <p:nvPr>
            <p:ph type="title"/>
          </p:nvPr>
        </p:nvSpPr>
        <p:spPr/>
        <p:txBody>
          <a:bodyPr/>
          <a:lstStyle/>
          <a:p>
            <a:r>
              <a:rPr lang="en-CA" dirty="0">
                <a:solidFill>
                  <a:schemeClr val="bg1"/>
                </a:solidFill>
              </a:rPr>
              <a:t>    Successes   				 Les </a:t>
            </a:r>
            <a:r>
              <a:rPr lang="en-CA" dirty="0" err="1">
                <a:solidFill>
                  <a:schemeClr val="bg1"/>
                </a:solidFill>
              </a:rPr>
              <a:t>réussites</a:t>
            </a:r>
            <a:endParaRPr lang="en-CA" dirty="0">
              <a:solidFill>
                <a:schemeClr val="bg1"/>
              </a:solidFill>
            </a:endParaRPr>
          </a:p>
        </p:txBody>
      </p:sp>
      <p:sp>
        <p:nvSpPr>
          <p:cNvPr id="3" name="Content Placeholder 2">
            <a:extLst>
              <a:ext uri="{FF2B5EF4-FFF2-40B4-BE49-F238E27FC236}">
                <a16:creationId xmlns:a16="http://schemas.microsoft.com/office/drawing/2014/main" id="{CD50B687-51E8-4E1A-A526-DC6CFD0D28C8}"/>
              </a:ext>
            </a:extLst>
          </p:cNvPr>
          <p:cNvSpPr>
            <a:spLocks noGrp="1"/>
          </p:cNvSpPr>
          <p:nvPr>
            <p:ph sz="half" idx="1"/>
          </p:nvPr>
        </p:nvSpPr>
        <p:spPr>
          <a:xfrm>
            <a:off x="609600" y="1600201"/>
            <a:ext cx="5298831" cy="5121275"/>
          </a:xfrm>
        </p:spPr>
        <p:txBody>
          <a:bodyPr>
            <a:normAutofit lnSpcReduction="10000"/>
          </a:bodyPr>
          <a:lstStyle/>
          <a:p>
            <a:r>
              <a:rPr lang="en-CA" dirty="0">
                <a:solidFill>
                  <a:schemeClr val="bg1"/>
                </a:solidFill>
              </a:rPr>
              <a:t>Virtual Effective Speaking competitions a success</a:t>
            </a:r>
          </a:p>
          <a:p>
            <a:r>
              <a:rPr lang="en-CA" dirty="0">
                <a:solidFill>
                  <a:schemeClr val="bg1"/>
                </a:solidFill>
              </a:rPr>
              <a:t>New format for Scholarships and Honors/ Awards</a:t>
            </a:r>
          </a:p>
          <a:p>
            <a:r>
              <a:rPr lang="en-CA" dirty="0">
                <a:solidFill>
                  <a:schemeClr val="bg1"/>
                </a:solidFill>
              </a:rPr>
              <a:t>Some provincial Lotteries moved online</a:t>
            </a:r>
          </a:p>
          <a:p>
            <a:r>
              <a:rPr lang="en-CA" dirty="0">
                <a:solidFill>
                  <a:schemeClr val="bg1"/>
                </a:solidFill>
              </a:rPr>
              <a:t>PTC’s recognizing squadrons initiatives</a:t>
            </a:r>
          </a:p>
          <a:p>
            <a:pPr lvl="1"/>
            <a:r>
              <a:rPr lang="en-CA" dirty="0">
                <a:solidFill>
                  <a:schemeClr val="bg1"/>
                </a:solidFill>
              </a:rPr>
              <a:t>Award of Excellence</a:t>
            </a:r>
          </a:p>
          <a:p>
            <a:r>
              <a:rPr lang="en-CA" dirty="0">
                <a:solidFill>
                  <a:schemeClr val="bg1"/>
                </a:solidFill>
              </a:rPr>
              <a:t>Pan Territorial had in person activities </a:t>
            </a:r>
          </a:p>
        </p:txBody>
      </p:sp>
      <p:sp>
        <p:nvSpPr>
          <p:cNvPr id="4" name="Content Placeholder 3">
            <a:extLst>
              <a:ext uri="{FF2B5EF4-FFF2-40B4-BE49-F238E27FC236}">
                <a16:creationId xmlns:a16="http://schemas.microsoft.com/office/drawing/2014/main" id="{AFFA403D-614E-4B9A-8E81-B89CE31C2F66}"/>
              </a:ext>
            </a:extLst>
          </p:cNvPr>
          <p:cNvSpPr>
            <a:spLocks noGrp="1"/>
          </p:cNvSpPr>
          <p:nvPr>
            <p:ph sz="half" idx="2"/>
          </p:nvPr>
        </p:nvSpPr>
        <p:spPr>
          <a:xfrm>
            <a:off x="6510638" y="1627258"/>
            <a:ext cx="5384800" cy="4883518"/>
          </a:xfrm>
        </p:spPr>
        <p:txBody>
          <a:bodyPr>
            <a:normAutofit lnSpcReduction="10000"/>
          </a:bodyPr>
          <a:lstStyle/>
          <a:p>
            <a:r>
              <a:rPr lang="fr-FR" dirty="0">
                <a:solidFill>
                  <a:schemeClr val="bg1"/>
                </a:solidFill>
              </a:rPr>
              <a:t>Les compétitions virtuelles d’art oratoire sont un succès
Nouveau format pour les bourses d’études et les distinctions/récompenses
Certaines loteries provinciales sont désormais en ligne
Les initiatives des escadrons sont reconnus par les CPT
  	Prix d’excellence</a:t>
            </a:r>
          </a:p>
          <a:p>
            <a:r>
              <a:rPr lang="fr-FR" dirty="0" err="1">
                <a:solidFill>
                  <a:schemeClr val="bg1"/>
                </a:solidFill>
              </a:rPr>
              <a:t>Panterritoriale</a:t>
            </a:r>
            <a:r>
              <a:rPr lang="fr-FR" dirty="0">
                <a:solidFill>
                  <a:schemeClr val="bg1"/>
                </a:solidFill>
              </a:rPr>
              <a:t> avait des activités en personne </a:t>
            </a:r>
            <a:endParaRPr lang="en-CA" dirty="0"/>
          </a:p>
        </p:txBody>
      </p:sp>
      <p:sp>
        <p:nvSpPr>
          <p:cNvPr id="5" name="Slide Number Placeholder 4">
            <a:extLst>
              <a:ext uri="{FF2B5EF4-FFF2-40B4-BE49-F238E27FC236}">
                <a16:creationId xmlns:a16="http://schemas.microsoft.com/office/drawing/2014/main" id="{A905C61B-C396-4F22-A059-A632C477C75F}"/>
              </a:ext>
            </a:extLst>
          </p:cNvPr>
          <p:cNvSpPr>
            <a:spLocks noGrp="1"/>
          </p:cNvSpPr>
          <p:nvPr>
            <p:ph type="sldNum" sz="quarter" idx="12"/>
          </p:nvPr>
        </p:nvSpPr>
        <p:spPr/>
        <p:txBody>
          <a:bodyPr/>
          <a:lstStyle/>
          <a:p>
            <a:fld id="{44703193-5554-4CE1-9281-42C5D95B0128}" type="slidenum">
              <a:rPr lang="en-CA" smtClean="0"/>
              <a:t>4</a:t>
            </a:fld>
            <a:endParaRPr lang="en-CA"/>
          </a:p>
        </p:txBody>
      </p:sp>
    </p:spTree>
    <p:custDataLst>
      <p:tags r:id="rId1"/>
    </p:custDataLst>
    <p:extLst>
      <p:ext uri="{BB962C8B-B14F-4D97-AF65-F5344CB8AC3E}">
        <p14:creationId xmlns:p14="http://schemas.microsoft.com/office/powerpoint/2010/main" val="2497876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4C5FC-5A5E-477E-A732-E5E30F85BABC}"/>
              </a:ext>
            </a:extLst>
          </p:cNvPr>
          <p:cNvSpPr>
            <a:spLocks noGrp="1"/>
          </p:cNvSpPr>
          <p:nvPr>
            <p:ph type="title"/>
          </p:nvPr>
        </p:nvSpPr>
        <p:spPr/>
        <p:txBody>
          <a:bodyPr/>
          <a:lstStyle/>
          <a:p>
            <a:r>
              <a:rPr lang="en-CA" dirty="0">
                <a:solidFill>
                  <a:schemeClr val="bg1"/>
                </a:solidFill>
              </a:rPr>
              <a:t>       Successes    			      Les </a:t>
            </a:r>
            <a:r>
              <a:rPr lang="en-CA" dirty="0" err="1">
                <a:solidFill>
                  <a:schemeClr val="bg1"/>
                </a:solidFill>
              </a:rPr>
              <a:t>réussites</a:t>
            </a:r>
            <a:r>
              <a:rPr lang="en-CA" dirty="0">
                <a:solidFill>
                  <a:schemeClr val="bg1"/>
                </a:solidFill>
              </a:rPr>
              <a:t>  </a:t>
            </a:r>
          </a:p>
        </p:txBody>
      </p:sp>
      <p:sp>
        <p:nvSpPr>
          <p:cNvPr id="3" name="Content Placeholder 2">
            <a:extLst>
              <a:ext uri="{FF2B5EF4-FFF2-40B4-BE49-F238E27FC236}">
                <a16:creationId xmlns:a16="http://schemas.microsoft.com/office/drawing/2014/main" id="{BEA88ADB-2975-451B-8A50-3562EDC0A1D8}"/>
              </a:ext>
            </a:extLst>
          </p:cNvPr>
          <p:cNvSpPr>
            <a:spLocks noGrp="1"/>
          </p:cNvSpPr>
          <p:nvPr>
            <p:ph sz="half" idx="1"/>
          </p:nvPr>
        </p:nvSpPr>
        <p:spPr/>
        <p:txBody>
          <a:bodyPr>
            <a:normAutofit lnSpcReduction="10000"/>
          </a:bodyPr>
          <a:lstStyle/>
          <a:p>
            <a:r>
              <a:rPr lang="en-CA" dirty="0">
                <a:solidFill>
                  <a:schemeClr val="bg1"/>
                </a:solidFill>
              </a:rPr>
              <a:t>Review of Budgets to Assist Struggling Squadrons</a:t>
            </a:r>
          </a:p>
          <a:p>
            <a:r>
              <a:rPr lang="en-CA" dirty="0">
                <a:solidFill>
                  <a:schemeClr val="bg1"/>
                </a:solidFill>
              </a:rPr>
              <a:t>Strengthening communication among industry partners.</a:t>
            </a:r>
          </a:p>
          <a:p>
            <a:r>
              <a:rPr lang="en-CA" dirty="0">
                <a:solidFill>
                  <a:schemeClr val="bg1"/>
                </a:solidFill>
              </a:rPr>
              <a:t>Tremendous support from DND partners through year.</a:t>
            </a:r>
          </a:p>
          <a:p>
            <a:r>
              <a:rPr lang="en-CA" dirty="0">
                <a:solidFill>
                  <a:schemeClr val="bg1"/>
                </a:solidFill>
              </a:rPr>
              <a:t>SSC, CIC, cadet leaders coming together with “out of the box” ideas.</a:t>
            </a:r>
          </a:p>
        </p:txBody>
      </p:sp>
      <p:sp>
        <p:nvSpPr>
          <p:cNvPr id="4" name="Content Placeholder 3">
            <a:extLst>
              <a:ext uri="{FF2B5EF4-FFF2-40B4-BE49-F238E27FC236}">
                <a16:creationId xmlns:a16="http://schemas.microsoft.com/office/drawing/2014/main" id="{90D1A0F5-5F79-4CC8-B774-072F93547E1B}"/>
              </a:ext>
            </a:extLst>
          </p:cNvPr>
          <p:cNvSpPr>
            <a:spLocks noGrp="1"/>
          </p:cNvSpPr>
          <p:nvPr>
            <p:ph sz="half" idx="2"/>
          </p:nvPr>
        </p:nvSpPr>
        <p:spPr>
          <a:xfrm>
            <a:off x="6905367" y="1822450"/>
            <a:ext cx="5181600" cy="4351338"/>
          </a:xfrm>
        </p:spPr>
        <p:txBody>
          <a:bodyPr>
            <a:normAutofit lnSpcReduction="10000"/>
          </a:bodyPr>
          <a:lstStyle/>
          <a:p>
            <a:r>
              <a:rPr lang="fr-FR" dirty="0">
                <a:solidFill>
                  <a:schemeClr val="bg1"/>
                </a:solidFill>
              </a:rPr>
              <a:t>Révision des budgets pour aider les escadrons en difficulté
Renforcer la communication entre les partenaires de l’industrie.
Un appui considérable de la part des partenaires du MDN tout au long de l’année.
CRE, CIC, les leaders au sein de nos cadets(tes) se réunissent avec de nouvelles idées.</a:t>
            </a:r>
            <a:endParaRPr lang="en-CA" dirty="0">
              <a:solidFill>
                <a:schemeClr val="bg1"/>
              </a:solidFill>
            </a:endParaRPr>
          </a:p>
        </p:txBody>
      </p:sp>
      <p:sp>
        <p:nvSpPr>
          <p:cNvPr id="5" name="Slide Number Placeholder 4">
            <a:extLst>
              <a:ext uri="{FF2B5EF4-FFF2-40B4-BE49-F238E27FC236}">
                <a16:creationId xmlns:a16="http://schemas.microsoft.com/office/drawing/2014/main" id="{0342D436-6ABF-4ACC-8EBC-FE4C36926624}"/>
              </a:ext>
            </a:extLst>
          </p:cNvPr>
          <p:cNvSpPr>
            <a:spLocks noGrp="1"/>
          </p:cNvSpPr>
          <p:nvPr>
            <p:ph type="sldNum" sz="quarter" idx="12"/>
          </p:nvPr>
        </p:nvSpPr>
        <p:spPr/>
        <p:txBody>
          <a:bodyPr/>
          <a:lstStyle/>
          <a:p>
            <a:fld id="{44703193-5554-4CE1-9281-42C5D95B0128}" type="slidenum">
              <a:rPr lang="en-CA" smtClean="0"/>
              <a:t>5</a:t>
            </a:fld>
            <a:endParaRPr lang="en-CA"/>
          </a:p>
        </p:txBody>
      </p:sp>
    </p:spTree>
    <p:custDataLst>
      <p:tags r:id="rId1"/>
    </p:custDataLst>
    <p:extLst>
      <p:ext uri="{BB962C8B-B14F-4D97-AF65-F5344CB8AC3E}">
        <p14:creationId xmlns:p14="http://schemas.microsoft.com/office/powerpoint/2010/main" val="4284596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971EE-83AE-4722-8F1A-F7BE62C31E7F}"/>
              </a:ext>
            </a:extLst>
          </p:cNvPr>
          <p:cNvSpPr>
            <a:spLocks noGrp="1"/>
          </p:cNvSpPr>
          <p:nvPr>
            <p:ph type="title"/>
          </p:nvPr>
        </p:nvSpPr>
        <p:spPr>
          <a:xfrm>
            <a:off x="609600" y="274638"/>
            <a:ext cx="10972800" cy="2030900"/>
          </a:xfrm>
        </p:spPr>
        <p:txBody>
          <a:bodyPr/>
          <a:lstStyle/>
          <a:p>
            <a:r>
              <a:rPr lang="en-CA" dirty="0">
                <a:solidFill>
                  <a:schemeClr val="bg1"/>
                </a:solidFill>
              </a:rPr>
              <a:t>       What Next     		   </a:t>
            </a:r>
            <a:r>
              <a:rPr lang="en-CA" dirty="0" err="1">
                <a:solidFill>
                  <a:schemeClr val="bg1"/>
                </a:solidFill>
              </a:rPr>
              <a:t>Prochaines</a:t>
            </a:r>
            <a:r>
              <a:rPr lang="en-CA" dirty="0">
                <a:solidFill>
                  <a:schemeClr val="bg1"/>
                </a:solidFill>
              </a:rPr>
              <a:t> étapes    </a:t>
            </a:r>
            <a:r>
              <a:rPr lang="en-CA" dirty="0"/>
              <a:t>
</a:t>
            </a:r>
          </a:p>
        </p:txBody>
      </p:sp>
      <p:sp>
        <p:nvSpPr>
          <p:cNvPr id="3" name="Content Placeholder 2">
            <a:extLst>
              <a:ext uri="{FF2B5EF4-FFF2-40B4-BE49-F238E27FC236}">
                <a16:creationId xmlns:a16="http://schemas.microsoft.com/office/drawing/2014/main" id="{E2E94B16-4E8F-4705-9A53-AD006E5A71BB}"/>
              </a:ext>
            </a:extLst>
          </p:cNvPr>
          <p:cNvSpPr>
            <a:spLocks noGrp="1"/>
          </p:cNvSpPr>
          <p:nvPr>
            <p:ph sz="half" idx="1"/>
          </p:nvPr>
        </p:nvSpPr>
        <p:spPr/>
        <p:txBody>
          <a:bodyPr/>
          <a:lstStyle/>
          <a:p>
            <a:r>
              <a:rPr lang="en-CA" dirty="0">
                <a:solidFill>
                  <a:schemeClr val="bg1"/>
                </a:solidFill>
              </a:rPr>
              <a:t>Ensure you have a staffed, knowledgeable Sponsoring Committee</a:t>
            </a:r>
          </a:p>
          <a:p>
            <a:r>
              <a:rPr lang="en-CA" dirty="0">
                <a:solidFill>
                  <a:schemeClr val="bg1"/>
                </a:solidFill>
              </a:rPr>
              <a:t>Prepare a plan for some level of normality in the fall.</a:t>
            </a:r>
          </a:p>
          <a:p>
            <a:r>
              <a:rPr lang="en-CA" dirty="0">
                <a:solidFill>
                  <a:schemeClr val="bg1"/>
                </a:solidFill>
              </a:rPr>
              <a:t>Work with CO in developing a budget to support return to face to face</a:t>
            </a:r>
          </a:p>
          <a:p>
            <a:endParaRPr lang="en-CA" dirty="0"/>
          </a:p>
        </p:txBody>
      </p:sp>
      <p:sp>
        <p:nvSpPr>
          <p:cNvPr id="4" name="Content Placeholder 3">
            <a:extLst>
              <a:ext uri="{FF2B5EF4-FFF2-40B4-BE49-F238E27FC236}">
                <a16:creationId xmlns:a16="http://schemas.microsoft.com/office/drawing/2014/main" id="{25717542-4F0A-4D19-BB16-48EA8B43F7E8}"/>
              </a:ext>
            </a:extLst>
          </p:cNvPr>
          <p:cNvSpPr>
            <a:spLocks noGrp="1"/>
          </p:cNvSpPr>
          <p:nvPr>
            <p:ph sz="half" idx="2"/>
          </p:nvPr>
        </p:nvSpPr>
        <p:spPr/>
        <p:txBody>
          <a:bodyPr/>
          <a:lstStyle/>
          <a:p>
            <a:r>
              <a:rPr lang="fr-FR" dirty="0">
                <a:solidFill>
                  <a:schemeClr val="bg1"/>
                </a:solidFill>
              </a:rPr>
              <a:t>Assurez-vous d’avoir un comité de parrainage doté de personnel compétent
Préparer un plan pour un certain niveau de normalité à l’automne.
Collaborer avec l’OC à l’élaboration d’un budget pour soutenir le retour en personne</a:t>
            </a:r>
            <a:endParaRPr lang="en-CA" dirty="0">
              <a:solidFill>
                <a:schemeClr val="bg1"/>
              </a:solidFill>
            </a:endParaRPr>
          </a:p>
        </p:txBody>
      </p:sp>
      <p:sp>
        <p:nvSpPr>
          <p:cNvPr id="5" name="Slide Number Placeholder 4">
            <a:extLst>
              <a:ext uri="{FF2B5EF4-FFF2-40B4-BE49-F238E27FC236}">
                <a16:creationId xmlns:a16="http://schemas.microsoft.com/office/drawing/2014/main" id="{D7BB343B-B5E8-40C1-93EC-D0401C139CF4}"/>
              </a:ext>
            </a:extLst>
          </p:cNvPr>
          <p:cNvSpPr>
            <a:spLocks noGrp="1"/>
          </p:cNvSpPr>
          <p:nvPr>
            <p:ph type="sldNum" sz="quarter" idx="12"/>
          </p:nvPr>
        </p:nvSpPr>
        <p:spPr/>
        <p:txBody>
          <a:bodyPr/>
          <a:lstStyle/>
          <a:p>
            <a:fld id="{44703193-5554-4CE1-9281-42C5D95B0128}" type="slidenum">
              <a:rPr lang="en-CA" smtClean="0"/>
              <a:t>6</a:t>
            </a:fld>
            <a:endParaRPr lang="en-CA"/>
          </a:p>
        </p:txBody>
      </p:sp>
    </p:spTree>
    <p:custDataLst>
      <p:tags r:id="rId1"/>
    </p:custDataLst>
    <p:extLst>
      <p:ext uri="{BB962C8B-B14F-4D97-AF65-F5344CB8AC3E}">
        <p14:creationId xmlns:p14="http://schemas.microsoft.com/office/powerpoint/2010/main" val="304250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274638"/>
            <a:ext cx="10972800" cy="1143000"/>
          </a:xfrm>
          <a:prstGeom prst="rect">
            <a:avLst/>
          </a:prstGeom>
          <a:noFill/>
          <a:ln>
            <a:noFill/>
          </a:ln>
        </p:spPr>
        <p:txBody>
          <a:bodyPr vert="horz" wrap="square" lIns="91440" tIns="45720" rIns="91440" bIns="45720" numCol="1" anchor="ctr" anchorCtr="0" compatLnSpc="1">
            <a:prstTxWarp prst="textNoShape">
              <a:avLst/>
            </a:prstTxWarp>
            <a:normAutofit/>
          </a:bodyPr>
          <a:lstStyle/>
          <a:p>
            <a:pPr algn="ctr" defTabSz="457200" fontAlgn="base">
              <a:spcBef>
                <a:spcPct val="0"/>
              </a:spcBef>
              <a:spcAft>
                <a:spcPts val="600"/>
              </a:spcAft>
            </a:pPr>
            <a:r>
              <a:rPr lang="en-US" sz="4400" b="1" kern="1200">
                <a:solidFill>
                  <a:schemeClr val="bg1"/>
                </a:solidFill>
                <a:latin typeface="+mj-lt"/>
                <a:ea typeface="ＭＳ Ｐゴシック" charset="0"/>
                <a:cs typeface="ＭＳ Ｐゴシック" charset="0"/>
              </a:rPr>
              <a:t>Questions?</a:t>
            </a:r>
            <a:endParaRPr lang="en-US" sz="4400" kern="1200">
              <a:solidFill>
                <a:schemeClr val="bg1"/>
              </a:solidFill>
              <a:latin typeface="+mj-lt"/>
              <a:ea typeface="ＭＳ Ｐゴシック" charset="0"/>
              <a:cs typeface="ＭＳ Ｐゴシック" charset="0"/>
            </a:endParaRPr>
          </a:p>
        </p:txBody>
      </p:sp>
      <p:pic>
        <p:nvPicPr>
          <p:cNvPr id="3" name="Content Placeholder 2">
            <a:extLst>
              <a:ext uri="{FF2B5EF4-FFF2-40B4-BE49-F238E27FC236}">
                <a16:creationId xmlns:a16="http://schemas.microsoft.com/office/drawing/2014/main" id="{28C8F764-E790-437A-8576-085F3535E431}"/>
              </a:ext>
            </a:extLst>
          </p:cNvPr>
          <p:cNvPicPr>
            <a:picLocks noGrp="1" noChangeAspect="1"/>
          </p:cNvPicPr>
          <p:nvPr>
            <p:ph sz="half" idx="1"/>
          </p:nvPr>
        </p:nvPicPr>
        <p:blipFill>
          <a:blip r:embed="rId4"/>
          <a:stretch>
            <a:fillRect/>
          </a:stretch>
        </p:blipFill>
        <p:spPr>
          <a:xfrm>
            <a:off x="7751806" y="2258839"/>
            <a:ext cx="3492843" cy="3508437"/>
          </a:xfrm>
          <a:prstGeom prst="rect">
            <a:avLst/>
          </a:prstGeom>
        </p:spPr>
      </p:pic>
      <p:sp>
        <p:nvSpPr>
          <p:cNvPr id="5" name="Slide Number Placeholder 4">
            <a:extLst>
              <a:ext uri="{FF2B5EF4-FFF2-40B4-BE49-F238E27FC236}">
                <a16:creationId xmlns:a16="http://schemas.microsoft.com/office/drawing/2014/main" id="{3DF4CF17-8E8B-457E-A544-E15432F922DF}"/>
              </a:ext>
            </a:extLst>
          </p:cNvPr>
          <p:cNvSpPr>
            <a:spLocks noGrp="1"/>
          </p:cNvSpPr>
          <p:nvPr>
            <p:ph type="sldNum" sz="quarter" idx="12"/>
          </p:nvPr>
        </p:nvSpPr>
        <p:spPr/>
        <p:txBody>
          <a:bodyPr vert="horz" wrap="square" lIns="91440" tIns="45720" rIns="91440" bIns="45720" numCol="1" anchor="ctr" anchorCtr="0" compatLnSpc="1">
            <a:prstTxWarp prst="textNoShape">
              <a:avLst/>
            </a:prstTxWarp>
            <a:normAutofit/>
          </a:bodyPr>
          <a:lstStyle/>
          <a:p>
            <a:pPr>
              <a:spcAft>
                <a:spcPts val="600"/>
              </a:spcAft>
            </a:pPr>
            <a:fld id="{44703193-5554-4CE1-9281-42C5D95B0128}" type="slidenum">
              <a:rPr lang="en-CA" smtClean="0">
                <a:solidFill>
                  <a:schemeClr val="bg1"/>
                </a:solidFill>
              </a:rPr>
              <a:pPr>
                <a:spcAft>
                  <a:spcPts val="600"/>
                </a:spcAft>
              </a:pPr>
              <a:t>7</a:t>
            </a:fld>
            <a:endParaRPr lang="en-CA">
              <a:solidFill>
                <a:schemeClr val="bg1"/>
              </a:solidFill>
            </a:endParaRPr>
          </a:p>
        </p:txBody>
      </p:sp>
      <p:pic>
        <p:nvPicPr>
          <p:cNvPr id="1026" name="Picture 2">
            <a:extLst>
              <a:ext uri="{FF2B5EF4-FFF2-40B4-BE49-F238E27FC236}">
                <a16:creationId xmlns:a16="http://schemas.microsoft.com/office/drawing/2014/main" id="{DE352E72-E75C-40BA-B279-1C09A2388E0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408757" y="2258839"/>
            <a:ext cx="5880554" cy="3506788"/>
          </a:xfrm>
          <a:prstGeom prst="rect">
            <a:avLst/>
          </a:prstGeom>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3991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2E228-E171-4050-8E5C-99E38B7F6391}"/>
              </a:ext>
            </a:extLst>
          </p:cNvPr>
          <p:cNvSpPr>
            <a:spLocks noGrp="1"/>
          </p:cNvSpPr>
          <p:nvPr>
            <p:ph type="title"/>
          </p:nvPr>
        </p:nvSpPr>
        <p:spPr/>
        <p:txBody>
          <a:bodyPr>
            <a:normAutofit fontScale="90000"/>
          </a:bodyPr>
          <a:lstStyle/>
          <a:p>
            <a:r>
              <a:rPr lang="en-CA" sz="3600" dirty="0">
                <a:solidFill>
                  <a:schemeClr val="bg1"/>
                </a:solidFill>
              </a:rPr>
              <a:t>Why Do a Risk Assessment NOW?</a:t>
            </a:r>
            <a:br>
              <a:rPr lang="en-CA" sz="3600" dirty="0">
                <a:solidFill>
                  <a:schemeClr val="bg1"/>
                </a:solidFill>
              </a:rPr>
            </a:br>
            <a:r>
              <a:rPr lang="fr-FR" sz="3600" dirty="0">
                <a:solidFill>
                  <a:schemeClr val="bg1"/>
                </a:solidFill>
              </a:rPr>
              <a:t>Pourquoi faire une évaluation des risques MAINTENANT?</a:t>
            </a:r>
            <a:r>
              <a:rPr lang="en-CA" sz="3600" dirty="0">
                <a:solidFill>
                  <a:schemeClr val="bg1"/>
                </a:solidFill>
              </a:rPr>
              <a:t> </a:t>
            </a:r>
          </a:p>
        </p:txBody>
      </p:sp>
      <p:sp>
        <p:nvSpPr>
          <p:cNvPr id="6" name="Content Placeholder 5">
            <a:extLst>
              <a:ext uri="{FF2B5EF4-FFF2-40B4-BE49-F238E27FC236}">
                <a16:creationId xmlns:a16="http://schemas.microsoft.com/office/drawing/2014/main" id="{DB5F86AC-E9CB-4E97-934D-7D1741C8CCBC}"/>
              </a:ext>
            </a:extLst>
          </p:cNvPr>
          <p:cNvSpPr>
            <a:spLocks noGrp="1"/>
          </p:cNvSpPr>
          <p:nvPr>
            <p:ph sz="half" idx="1"/>
          </p:nvPr>
        </p:nvSpPr>
        <p:spPr>
          <a:xfrm>
            <a:off x="418070" y="1750113"/>
            <a:ext cx="5181600" cy="4351338"/>
          </a:xfrm>
        </p:spPr>
        <p:txBody>
          <a:bodyPr/>
          <a:lstStyle/>
          <a:p>
            <a:endParaRPr lang="en-CA" dirty="0">
              <a:solidFill>
                <a:schemeClr val="bg1"/>
              </a:solidFill>
            </a:endParaRPr>
          </a:p>
          <a:p>
            <a:r>
              <a:rPr lang="en-CA" dirty="0">
                <a:solidFill>
                  <a:schemeClr val="bg1"/>
                </a:solidFill>
              </a:rPr>
              <a:t>The coronavirus has a different effect on each of our units</a:t>
            </a:r>
            <a:r>
              <a:rPr lang="en-CA" dirty="0">
                <a:solidFill>
                  <a:srgbClr val="FF0000"/>
                </a:solidFill>
              </a:rPr>
              <a:t> </a:t>
            </a:r>
            <a:r>
              <a:rPr lang="en-CA" dirty="0">
                <a:solidFill>
                  <a:schemeClr val="bg1"/>
                </a:solidFill>
              </a:rPr>
              <a:t>based on our circumstances.</a:t>
            </a:r>
          </a:p>
          <a:p>
            <a:endParaRPr lang="en-CA" dirty="0">
              <a:solidFill>
                <a:schemeClr val="bg1"/>
              </a:solidFill>
            </a:endParaRPr>
          </a:p>
          <a:p>
            <a:r>
              <a:rPr lang="en-CA" dirty="0">
                <a:solidFill>
                  <a:schemeClr val="bg1"/>
                </a:solidFill>
              </a:rPr>
              <a:t>Understanding what has/ could change let us look at alternatives before cadet activities resume.</a:t>
            </a:r>
          </a:p>
          <a:p>
            <a:endParaRPr lang="en-CA" dirty="0">
              <a:solidFill>
                <a:schemeClr val="bg1"/>
              </a:solidFill>
            </a:endParaRPr>
          </a:p>
          <a:p>
            <a:endParaRPr lang="en-CA" dirty="0">
              <a:solidFill>
                <a:schemeClr val="bg1"/>
              </a:solidFill>
            </a:endParaRPr>
          </a:p>
          <a:p>
            <a:endParaRPr lang="en-CA" dirty="0">
              <a:solidFill>
                <a:schemeClr val="bg1"/>
              </a:solidFill>
            </a:endParaRPr>
          </a:p>
        </p:txBody>
      </p:sp>
      <p:sp>
        <p:nvSpPr>
          <p:cNvPr id="8" name="Content Placeholder 7">
            <a:extLst>
              <a:ext uri="{FF2B5EF4-FFF2-40B4-BE49-F238E27FC236}">
                <a16:creationId xmlns:a16="http://schemas.microsoft.com/office/drawing/2014/main" id="{C899D1C9-84FD-4D31-9648-E90CAAB270DC}"/>
              </a:ext>
            </a:extLst>
          </p:cNvPr>
          <p:cNvSpPr>
            <a:spLocks noGrp="1"/>
          </p:cNvSpPr>
          <p:nvPr>
            <p:ph sz="half" idx="2"/>
          </p:nvPr>
        </p:nvSpPr>
        <p:spPr>
          <a:xfrm>
            <a:off x="6683783" y="1690688"/>
            <a:ext cx="5714163" cy="4525963"/>
          </a:xfrm>
        </p:spPr>
        <p:txBody>
          <a:bodyPr/>
          <a:lstStyle/>
          <a:p>
            <a:endParaRPr lang="fr-FR" dirty="0">
              <a:solidFill>
                <a:schemeClr val="bg1"/>
              </a:solidFill>
            </a:endParaRPr>
          </a:p>
          <a:p>
            <a:r>
              <a:rPr lang="fr-FR" dirty="0">
                <a:solidFill>
                  <a:schemeClr val="bg1"/>
                </a:solidFill>
              </a:rPr>
              <a:t>Le coronavirus a un effet différent  sur chacune de nos unités en fonction de notre situation.</a:t>
            </a:r>
          </a:p>
          <a:p>
            <a:endParaRPr lang="fr-FR" dirty="0">
              <a:solidFill>
                <a:schemeClr val="bg1"/>
              </a:solidFill>
            </a:endParaRPr>
          </a:p>
          <a:p>
            <a:r>
              <a:rPr lang="fr-FR" dirty="0">
                <a:solidFill>
                  <a:schemeClr val="bg1"/>
                </a:solidFill>
              </a:rPr>
              <a:t>Comprendre ce qui a / pourrait changer nous permet de chercher des alternatives avant de reprendre les activités des cadets.</a:t>
            </a:r>
          </a:p>
          <a:p>
            <a:endParaRPr lang="fr-FR" dirty="0">
              <a:solidFill>
                <a:schemeClr val="bg1"/>
              </a:solidFill>
            </a:endParaRPr>
          </a:p>
        </p:txBody>
      </p:sp>
      <p:sp>
        <p:nvSpPr>
          <p:cNvPr id="4" name="Slide Number Placeholder 3">
            <a:extLst>
              <a:ext uri="{FF2B5EF4-FFF2-40B4-BE49-F238E27FC236}">
                <a16:creationId xmlns:a16="http://schemas.microsoft.com/office/drawing/2014/main" id="{B55F64FE-A095-47DB-9106-4AA4A9DABD37}"/>
              </a:ext>
            </a:extLst>
          </p:cNvPr>
          <p:cNvSpPr>
            <a:spLocks noGrp="1"/>
          </p:cNvSpPr>
          <p:nvPr>
            <p:ph type="sldNum" sz="quarter" idx="12"/>
          </p:nvPr>
        </p:nvSpPr>
        <p:spPr/>
        <p:txBody>
          <a:bodyPr/>
          <a:lstStyle/>
          <a:p>
            <a:fld id="{44703193-5554-4CE1-9281-42C5D95B0128}" type="slidenum">
              <a:rPr lang="en-CA" smtClean="0"/>
              <a:pPr/>
              <a:t>8</a:t>
            </a:fld>
            <a:endParaRPr lang="en-CA" dirty="0"/>
          </a:p>
        </p:txBody>
      </p:sp>
    </p:spTree>
    <p:custDataLst>
      <p:tags r:id="rId1"/>
    </p:custDataLst>
    <p:extLst>
      <p:ext uri="{BB962C8B-B14F-4D97-AF65-F5344CB8AC3E}">
        <p14:creationId xmlns:p14="http://schemas.microsoft.com/office/powerpoint/2010/main" val="6622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C44082-4A8C-465B-BB17-672A2B88CC39}"/>
              </a:ext>
            </a:extLst>
          </p:cNvPr>
          <p:cNvSpPr>
            <a:spLocks noGrp="1"/>
          </p:cNvSpPr>
          <p:nvPr>
            <p:ph type="title"/>
          </p:nvPr>
        </p:nvSpPr>
        <p:spPr/>
        <p:txBody>
          <a:bodyPr>
            <a:normAutofit fontScale="90000"/>
          </a:bodyPr>
          <a:lstStyle/>
          <a:p>
            <a:r>
              <a:rPr lang="en-CA" sz="3600" dirty="0">
                <a:solidFill>
                  <a:prstClr val="white"/>
                </a:solidFill>
              </a:rPr>
              <a:t>Why Do a Risk Assessment NOW?</a:t>
            </a:r>
            <a:br>
              <a:rPr lang="en-CA" sz="3600" dirty="0">
                <a:solidFill>
                  <a:prstClr val="white"/>
                </a:solidFill>
              </a:rPr>
            </a:br>
            <a:r>
              <a:rPr lang="fr-FR" sz="3600" dirty="0">
                <a:solidFill>
                  <a:prstClr val="white"/>
                </a:solidFill>
              </a:rPr>
              <a:t>Pourquoi faire une évaluation des risques MAINTENANT?</a:t>
            </a:r>
            <a:r>
              <a:rPr lang="en-CA" sz="3600" dirty="0">
                <a:solidFill>
                  <a:prstClr val="white"/>
                </a:solidFill>
              </a:rPr>
              <a:t> </a:t>
            </a:r>
            <a:endParaRPr lang="en-CA" dirty="0"/>
          </a:p>
        </p:txBody>
      </p:sp>
      <p:sp>
        <p:nvSpPr>
          <p:cNvPr id="7" name="Content Placeholder 6">
            <a:extLst>
              <a:ext uri="{FF2B5EF4-FFF2-40B4-BE49-F238E27FC236}">
                <a16:creationId xmlns:a16="http://schemas.microsoft.com/office/drawing/2014/main" id="{02776767-AC31-4915-97F2-4E92F37BEF83}"/>
              </a:ext>
            </a:extLst>
          </p:cNvPr>
          <p:cNvSpPr>
            <a:spLocks noGrp="1"/>
          </p:cNvSpPr>
          <p:nvPr>
            <p:ph sz="half" idx="1"/>
          </p:nvPr>
        </p:nvSpPr>
        <p:spPr/>
        <p:txBody>
          <a:bodyPr>
            <a:normAutofit fontScale="92500"/>
          </a:bodyPr>
          <a:lstStyle/>
          <a:p>
            <a:r>
              <a:rPr lang="en-CA" dirty="0">
                <a:solidFill>
                  <a:schemeClr val="bg1"/>
                </a:solidFill>
              </a:rPr>
              <a:t>It is a simple process and does not take a lot of time to get results.</a:t>
            </a:r>
          </a:p>
          <a:p>
            <a:r>
              <a:rPr lang="en-CA" dirty="0">
                <a:solidFill>
                  <a:schemeClr val="bg1"/>
                </a:solidFill>
              </a:rPr>
              <a:t>We have a specific Risk Assessment form for this exercise  and tools on the Dropbox site  for you. </a:t>
            </a:r>
          </a:p>
          <a:p>
            <a:r>
              <a:rPr lang="en-CA" sz="1400" dirty="0">
                <a:solidFill>
                  <a:srgbClr val="002060"/>
                </a:solidFill>
                <a:hlinkClick r:id="rId3">
                  <a:extLst>
                    <a:ext uri="{A12FA001-AC4F-418D-AE19-62706E023703}">
                      <ahyp:hlinkClr xmlns:ahyp="http://schemas.microsoft.com/office/drawing/2018/hyperlinkcolor" val="tx"/>
                    </a:ext>
                  </a:extLst>
                </a:hlinkClick>
              </a:rPr>
              <a:t>https://www.dropbox.com/sh/a9gmtgdo93wlb2l/AAAr1_6jUqOz_xtvFi01xQDla?dl=0</a:t>
            </a:r>
            <a:endParaRPr lang="en-CA" sz="1400" dirty="0">
              <a:solidFill>
                <a:srgbClr val="002060"/>
              </a:solidFill>
            </a:endParaRPr>
          </a:p>
          <a:p>
            <a:r>
              <a:rPr lang="en-CA" dirty="0">
                <a:solidFill>
                  <a:schemeClr val="bg1"/>
                </a:solidFill>
              </a:rPr>
              <a:t>You have a Provincial/Territorial Co-Ordinator to support you.</a:t>
            </a:r>
          </a:p>
          <a:p>
            <a:endParaRPr lang="en-CA" dirty="0">
              <a:solidFill>
                <a:schemeClr val="bg1"/>
              </a:solidFill>
            </a:endParaRPr>
          </a:p>
          <a:p>
            <a:endParaRPr lang="en-CA" dirty="0"/>
          </a:p>
        </p:txBody>
      </p:sp>
      <p:sp>
        <p:nvSpPr>
          <p:cNvPr id="8" name="Content Placeholder 7">
            <a:extLst>
              <a:ext uri="{FF2B5EF4-FFF2-40B4-BE49-F238E27FC236}">
                <a16:creationId xmlns:a16="http://schemas.microsoft.com/office/drawing/2014/main" id="{06C97B01-53CC-490B-A6DB-A990E2977A69}"/>
              </a:ext>
            </a:extLst>
          </p:cNvPr>
          <p:cNvSpPr>
            <a:spLocks noGrp="1"/>
          </p:cNvSpPr>
          <p:nvPr>
            <p:ph sz="half" idx="2"/>
          </p:nvPr>
        </p:nvSpPr>
        <p:spPr/>
        <p:txBody>
          <a:bodyPr>
            <a:normAutofit fontScale="92500"/>
          </a:bodyPr>
          <a:lstStyle/>
          <a:p>
            <a:r>
              <a:rPr lang="fr-FR" dirty="0">
                <a:solidFill>
                  <a:schemeClr val="bg1"/>
                </a:solidFill>
              </a:rPr>
              <a:t>C'est un processus simple et il ne faut pas beaucoup de temps pour obtenir des résultats.</a:t>
            </a:r>
          </a:p>
          <a:p>
            <a:r>
              <a:rPr lang="fr-FR" dirty="0">
                <a:solidFill>
                  <a:schemeClr val="bg1"/>
                </a:solidFill>
              </a:rPr>
              <a:t>Nous avons un formulaire spécifique d'évaluation des risques pour cet exercice et des outils sur le site Dropbox pour vous. </a:t>
            </a:r>
            <a:r>
              <a:rPr lang="fr-FR" sz="1400" dirty="0">
                <a:solidFill>
                  <a:srgbClr val="002060"/>
                </a:solidFill>
                <a:hlinkClick r:id="rId3">
                  <a:extLst>
                    <a:ext uri="{A12FA001-AC4F-418D-AE19-62706E023703}">
                      <ahyp:hlinkClr xmlns:ahyp="http://schemas.microsoft.com/office/drawing/2018/hyperlinkcolor" val="tx"/>
                    </a:ext>
                  </a:extLst>
                </a:hlinkClick>
              </a:rPr>
              <a:t>https://www.dropbox.com/sh/a9gmtgdo93wlb2l/AAAr1_6jUqOz_xtvFi01xQDla?dl=0</a:t>
            </a:r>
            <a:endParaRPr lang="fr-FR" sz="1400" dirty="0">
              <a:solidFill>
                <a:srgbClr val="002060"/>
              </a:solidFill>
            </a:endParaRPr>
          </a:p>
          <a:p>
            <a:r>
              <a:rPr lang="fr-FR" dirty="0">
                <a:solidFill>
                  <a:schemeClr val="bg1"/>
                </a:solidFill>
              </a:rPr>
              <a:t>Vous avez un coordonnateur provincial/territorial pour vous appuyer.</a:t>
            </a:r>
            <a:endParaRPr lang="en-CA" dirty="0">
              <a:solidFill>
                <a:schemeClr val="bg1"/>
              </a:solidFill>
            </a:endParaRPr>
          </a:p>
        </p:txBody>
      </p:sp>
      <p:sp>
        <p:nvSpPr>
          <p:cNvPr id="5" name="Slide Number Placeholder 4">
            <a:extLst>
              <a:ext uri="{FF2B5EF4-FFF2-40B4-BE49-F238E27FC236}">
                <a16:creationId xmlns:a16="http://schemas.microsoft.com/office/drawing/2014/main" id="{A41CD3CC-47A0-411B-A42D-26D736B44DBF}"/>
              </a:ext>
            </a:extLst>
          </p:cNvPr>
          <p:cNvSpPr>
            <a:spLocks noGrp="1"/>
          </p:cNvSpPr>
          <p:nvPr>
            <p:ph type="sldNum" sz="quarter" idx="12"/>
          </p:nvPr>
        </p:nvSpPr>
        <p:spPr/>
        <p:txBody>
          <a:bodyPr/>
          <a:lstStyle/>
          <a:p>
            <a:fld id="{44703193-5554-4CE1-9281-42C5D95B0128}" type="slidenum">
              <a:rPr lang="en-CA" smtClean="0"/>
              <a:t>9</a:t>
            </a:fld>
            <a:endParaRPr lang="en-CA"/>
          </a:p>
        </p:txBody>
      </p:sp>
    </p:spTree>
    <p:custDataLst>
      <p:tags r:id="rId1"/>
    </p:custDataLst>
    <p:extLst>
      <p:ext uri="{BB962C8B-B14F-4D97-AF65-F5344CB8AC3E}">
        <p14:creationId xmlns:p14="http://schemas.microsoft.com/office/powerpoint/2010/main" val="36497677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8"/>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ème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ème3" id="{45BE1681-3D92-4A61-9AF5-E95C84E9AE0D}" vid="{A65048DE-6740-4CE7-A62C-F992BCC110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529</TotalTime>
  <Words>1349</Words>
  <Application>Microsoft Office PowerPoint</Application>
  <PresentationFormat>Widescreen</PresentationFormat>
  <Paragraphs>163</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Segoe UI</vt:lpstr>
      <vt:lpstr>Thème3</vt:lpstr>
      <vt:lpstr>        Coronavirus  Effect on Air Cadet Operations  Risk Assessment   Effet du Coronavirus sur les opérations des Cadets de l'Air  Évaluation des risques </vt:lpstr>
      <vt:lpstr>    Challenges 2020 Les défis </vt:lpstr>
      <vt:lpstr>Opportunities              Opportunités</vt:lpstr>
      <vt:lpstr>    Successes        Les réussites</vt:lpstr>
      <vt:lpstr>       Successes             Les réussites  </vt:lpstr>
      <vt:lpstr>       What Next          Prochaines étapes    
</vt:lpstr>
      <vt:lpstr>PowerPoint Presentation</vt:lpstr>
      <vt:lpstr>Why Do a Risk Assessment NOW? Pourquoi faire une évaluation des risques MAINTENANT? </vt:lpstr>
      <vt:lpstr>Why Do a Risk Assessment NOW? Pourquoi faire une évaluation des risques MAINTENANT? </vt:lpstr>
      <vt:lpstr>What Should we do? Que devrions-nous faire?</vt:lpstr>
      <vt:lpstr>5 Questions</vt:lpstr>
      <vt:lpstr>5 Questions</vt:lpstr>
      <vt:lpstr>Identify the Risk / Définir le risque</vt:lpstr>
      <vt:lpstr>Analyze the Risk / Analyser le risque</vt:lpstr>
      <vt:lpstr>Treat the Risk / Atténuer le risque</vt:lpstr>
      <vt:lpstr>What Next? / Et ensuite ?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Effect on Operations   Risk Assessment     Effet du Coronavirus sur les opérations   L'évaluation des Risques</dc:title>
  <dc:creator>Ronald Ilko</dc:creator>
  <cp:lastModifiedBy>Deputy ED</cp:lastModifiedBy>
  <cp:revision>65</cp:revision>
  <dcterms:created xsi:type="dcterms:W3CDTF">2020-05-21T20:37:16Z</dcterms:created>
  <dcterms:modified xsi:type="dcterms:W3CDTF">2021-06-04T21:09:23Z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D32AD28E-2982-4295-8C8E-727C975653A9</vt:lpwstr>
  </property>
  <property fmtid="{D5CDD505-2E9C-101B-9397-08002B2CF9AE}" pid="3" name="ArticulatePath">
    <vt:lpwstr>2020 AGM_ Risk_Presentation - Presentation des Risques  V2</vt:lpwstr>
  </property>
</Properties>
</file>