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63" r:id="rId12"/>
    <p:sldId id="265" r:id="rId13"/>
    <p:sldId id="262" r:id="rId14"/>
    <p:sldId id="264" r:id="rId15"/>
    <p:sldId id="27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4" autoAdjust="0"/>
    <p:restoredTop sz="94660"/>
  </p:normalViewPr>
  <p:slideViewPr>
    <p:cSldViewPr snapToGrid="0">
      <p:cViewPr varScale="1">
        <p:scale>
          <a:sx n="64" d="100"/>
          <a:sy n="64" d="100"/>
        </p:scale>
        <p:origin x="5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A4D10-D56B-4BB2-A9D2-BB5803C925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80B677-5F55-42DE-8BED-D83432395B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4F173-FE28-4475-8653-43581BACC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87FF-A782-41C4-8BC1-A19CC2C246CB}" type="datetimeFigureOut">
              <a:rPr lang="en-CA" smtClean="0"/>
              <a:t>2019-12-05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304D8-F576-4E14-80E7-1DEDE89D9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64F652-611D-4B49-A577-B2089510B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00F1-8CA2-4B29-A54E-9B16AE63F2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069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89E6B-4273-4271-9EDF-14179B7B1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25CA7-DC83-4C84-BDA8-F3E0B9A35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7449BB-19FF-4BB9-B532-A8B728957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87FF-A782-41C4-8BC1-A19CC2C246CB}" type="datetimeFigureOut">
              <a:rPr lang="en-CA" smtClean="0"/>
              <a:t>2019-12-05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3085F1-4306-4B5D-8288-D9E34255E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AFABA-FF99-4D9C-A464-1162FD6F8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00F1-8CA2-4B29-A54E-9B16AE63F2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4787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5E429F-0524-4935-9B27-6A433EBED2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A715D0-8B80-46AD-9EDE-6330CCD518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41D46-90C0-4919-9564-C5C546CB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87FF-A782-41C4-8BC1-A19CC2C246CB}" type="datetimeFigureOut">
              <a:rPr lang="en-CA" smtClean="0"/>
              <a:t>2019-12-05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96E328-E3E2-42D0-B50F-A9C1D37D4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20AF1-4B1A-4ADA-82D0-143771CD4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00F1-8CA2-4B29-A54E-9B16AE63F2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568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E2C87-B927-4DE8-AF94-31BC50274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2ADA0-2BCD-485D-8646-F7EFC3829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3873E3-0B1F-4803-9538-5DDB7B0F0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87FF-A782-41C4-8BC1-A19CC2C246CB}" type="datetimeFigureOut">
              <a:rPr lang="en-CA" smtClean="0"/>
              <a:t>2019-12-05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9DDCD-A558-4DA2-9E97-EAD41D68A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15619-2831-4E5B-BE96-0915703BA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00F1-8CA2-4B29-A54E-9B16AE63F2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608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BEA10-7676-444A-98AF-BA9DD54B5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FA4E99-064A-4E1A-BE5A-67C411EF1F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2C148-450F-46F5-9C33-3014A41E9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87FF-A782-41C4-8BC1-A19CC2C246CB}" type="datetimeFigureOut">
              <a:rPr lang="en-CA" smtClean="0"/>
              <a:t>2019-12-05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193A1-F757-466A-93AD-6AF455BCD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7EABB-1039-4FFD-922E-78DF3AFBA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00F1-8CA2-4B29-A54E-9B16AE63F2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824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17F4A-7BA4-4F6D-A2F6-54C372CF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A5D84-BA7D-49EE-8869-ECE9E0263B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93EC0D-1F5D-42B5-8014-31DA82309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D92C8-51EB-47B5-B7FB-EEDAE056F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87FF-A782-41C4-8BC1-A19CC2C246CB}" type="datetimeFigureOut">
              <a:rPr lang="en-CA" smtClean="0"/>
              <a:t>2019-12-05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E5C36-00BD-46EA-A0BC-D7545454E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244BA-5405-47D0-B520-7C46036E2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00F1-8CA2-4B29-A54E-9B16AE63F2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721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06413-B4AB-4B35-937C-FDD9957AE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E85059-5048-4E78-AC7C-E7E664D62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F5A69A-97A7-4987-8E29-5EBDD201F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A82909-4F6F-4D19-BA49-2A59EF6499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515AA0-0F07-4F26-B2BD-CAF552E9BF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D54DD0-8A01-494D-A72B-B4A5884CA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87FF-A782-41C4-8BC1-A19CC2C246CB}" type="datetimeFigureOut">
              <a:rPr lang="en-CA" smtClean="0"/>
              <a:t>2019-12-05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F67859-AD2D-427A-ABC1-4E0B0EBAC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79AC11-647C-4F54-A1A2-42AC62488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00F1-8CA2-4B29-A54E-9B16AE63F2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142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9A8B2-F54C-489B-9776-93E63D169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C11A9E-46F5-4750-97F9-A67F2C79C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87FF-A782-41C4-8BC1-A19CC2C246CB}" type="datetimeFigureOut">
              <a:rPr lang="en-CA" smtClean="0"/>
              <a:t>2019-12-05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04CC69-840A-4E63-B82F-B88966480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375362-419A-4348-B9CA-74FBB09E8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00F1-8CA2-4B29-A54E-9B16AE63F2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0036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A22C71-DB79-4E4C-ABF3-A83C30D118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87FF-A782-41C4-8BC1-A19CC2C246CB}" type="datetimeFigureOut">
              <a:rPr lang="en-CA" smtClean="0"/>
              <a:t>2019-12-05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6D2032-CAA0-4372-A0BF-B7BF04586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18B20-927A-4897-B192-D7C8A96CF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00F1-8CA2-4B29-A54E-9B16AE63F2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4812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229CF-5AE9-4C0D-BBD1-3CE5734D8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1D984-182B-4643-9EB7-529507FB8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40E4C5-4FD4-4A32-80A9-359CB3B83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6298B1-2B70-4ECA-986E-749FB9FBE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87FF-A782-41C4-8BC1-A19CC2C246CB}" type="datetimeFigureOut">
              <a:rPr lang="en-CA" smtClean="0"/>
              <a:t>2019-12-05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C6891B-B933-4E4C-8BF4-BDF219421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CCCA60-036E-41B7-821B-B26125B16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00F1-8CA2-4B29-A54E-9B16AE63F2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0912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1AA15-CB06-41D3-8B07-51339EE62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BB5B68-D605-42B0-97E1-768B4CB8C3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17E40-71F2-4FAE-8FE2-76C7A24103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2651FC-53D1-4A83-B577-7DA0A4983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087FF-A782-41C4-8BC1-A19CC2C246CB}" type="datetimeFigureOut">
              <a:rPr lang="en-CA" smtClean="0"/>
              <a:t>2019-12-05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4CA5F-D8AA-456D-8900-271451198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9DD2BC-DA7A-4FAA-8AC1-61E5D5BC8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00F1-8CA2-4B29-A54E-9B16AE63F2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79551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995C7-F86A-4DC6-A002-BC9B757B0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483533-15E5-4C28-8F8D-2D8CD1AE5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736A0-FD43-49A3-989E-242ACA4645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087FF-A782-41C4-8BC1-A19CC2C246CB}" type="datetimeFigureOut">
              <a:rPr lang="en-CA" smtClean="0"/>
              <a:t>2019-12-05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E5794-619D-4A33-8160-A5EB70FBD0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CE967E-7A3F-4AB8-B920-1EEAC8698E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600F1-8CA2-4B29-A54E-9B16AE63F2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2174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 14">
            <a:extLst>
              <a:ext uri="{FF2B5EF4-FFF2-40B4-BE49-F238E27FC236}">
                <a16:creationId xmlns:a16="http://schemas.microsoft.com/office/drawing/2014/main" id="{6FC11E2E-9797-4FEA-90FD-894E32A20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48626"/>
            <a:ext cx="6738450" cy="1409374"/>
          </a:xfrm>
          <a:custGeom>
            <a:avLst/>
            <a:gdLst>
              <a:gd name="connsiteX0" fmla="*/ 0 w 6738450"/>
              <a:gd name="connsiteY0" fmla="*/ 0 h 1409374"/>
              <a:gd name="connsiteX1" fmla="*/ 6738450 w 6738450"/>
              <a:gd name="connsiteY1" fmla="*/ 0 h 1409374"/>
              <a:gd name="connsiteX2" fmla="*/ 6085725 w 6738450"/>
              <a:gd name="connsiteY2" fmla="*/ 1409374 h 1409374"/>
              <a:gd name="connsiteX3" fmla="*/ 1524000 w 6738450"/>
              <a:gd name="connsiteY3" fmla="*/ 1409374 h 1409374"/>
              <a:gd name="connsiteX4" fmla="*/ 1200418 w 6738450"/>
              <a:gd name="connsiteY4" fmla="*/ 1409374 h 1409374"/>
              <a:gd name="connsiteX5" fmla="*/ 0 w 6738450"/>
              <a:gd name="connsiteY5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8450" h="1409374">
                <a:moveTo>
                  <a:pt x="0" y="0"/>
                </a:moveTo>
                <a:lnTo>
                  <a:pt x="6738450" y="0"/>
                </a:lnTo>
                <a:lnTo>
                  <a:pt x="6085725" y="1409374"/>
                </a:lnTo>
                <a:lnTo>
                  <a:pt x="1524000" y="1409374"/>
                </a:lnTo>
                <a:lnTo>
                  <a:pt x="1200418" y="1409374"/>
                </a:lnTo>
                <a:lnTo>
                  <a:pt x="0" y="1409374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21" name="Freeform 33">
            <a:extLst>
              <a:ext uri="{FF2B5EF4-FFF2-40B4-BE49-F238E27FC236}">
                <a16:creationId xmlns:a16="http://schemas.microsoft.com/office/drawing/2014/main" id="{F8828EFD-56F8-4B00-9A0D-B623CC074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02096" y="3608996"/>
            <a:ext cx="4522796" cy="3249004"/>
          </a:xfrm>
          <a:custGeom>
            <a:avLst/>
            <a:gdLst>
              <a:gd name="connsiteX0" fmla="*/ 3018081 w 4522796"/>
              <a:gd name="connsiteY0" fmla="*/ 0 h 3249004"/>
              <a:gd name="connsiteX1" fmla="*/ 0 w 4522796"/>
              <a:gd name="connsiteY1" fmla="*/ 0 h 3249004"/>
              <a:gd name="connsiteX2" fmla="*/ 0 w 4522796"/>
              <a:gd name="connsiteY2" fmla="*/ 3249004 h 3249004"/>
              <a:gd name="connsiteX3" fmla="*/ 4522796 w 4522796"/>
              <a:gd name="connsiteY3" fmla="*/ 3249004 h 3249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3249004">
                <a:moveTo>
                  <a:pt x="3018081" y="0"/>
                </a:moveTo>
                <a:lnTo>
                  <a:pt x="0" y="0"/>
                </a:lnTo>
                <a:lnTo>
                  <a:pt x="0" y="3249004"/>
                </a:lnTo>
                <a:lnTo>
                  <a:pt x="4522796" y="324900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19FDF2-3DF6-469F-AB61-F887A34B07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011117"/>
            <a:ext cx="6618051" cy="1355750"/>
          </a:xfrm>
        </p:spPr>
        <p:txBody>
          <a:bodyPr>
            <a:normAutofit/>
          </a:bodyPr>
          <a:lstStyle/>
          <a:p>
            <a:pPr algn="l"/>
            <a:r>
              <a:rPr lang="en-CA" sz="5400" dirty="0"/>
              <a:t>Strategic Plan Update</a:t>
            </a:r>
          </a:p>
        </p:txBody>
      </p:sp>
      <p:sp>
        <p:nvSpPr>
          <p:cNvPr id="23" name="Freeform 24">
            <a:extLst>
              <a:ext uri="{FF2B5EF4-FFF2-40B4-BE49-F238E27FC236}">
                <a16:creationId xmlns:a16="http://schemas.microsoft.com/office/drawing/2014/main" id="{3D4697C8-4A0D-4493-B526-7CC15E0EE5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20618" cy="2896258"/>
          </a:xfrm>
          <a:custGeom>
            <a:avLst/>
            <a:gdLst>
              <a:gd name="connsiteX0" fmla="*/ 0 w 5920618"/>
              <a:gd name="connsiteY0" fmla="*/ 0 h 2896258"/>
              <a:gd name="connsiteX1" fmla="*/ 3191370 w 5920618"/>
              <a:gd name="connsiteY1" fmla="*/ 0 h 2896258"/>
              <a:gd name="connsiteX2" fmla="*/ 3346315 w 5920618"/>
              <a:gd name="connsiteY2" fmla="*/ 0 h 2896258"/>
              <a:gd name="connsiteX3" fmla="*/ 5920618 w 5920618"/>
              <a:gd name="connsiteY3" fmla="*/ 0 h 2896258"/>
              <a:gd name="connsiteX4" fmla="*/ 4583705 w 5920618"/>
              <a:gd name="connsiteY4" fmla="*/ 2896258 h 2896258"/>
              <a:gd name="connsiteX5" fmla="*/ 3346315 w 5920618"/>
              <a:gd name="connsiteY5" fmla="*/ 2896258 h 2896258"/>
              <a:gd name="connsiteX6" fmla="*/ 1854457 w 5920618"/>
              <a:gd name="connsiteY6" fmla="*/ 2896258 h 2896258"/>
              <a:gd name="connsiteX7" fmla="*/ 0 w 5920618"/>
              <a:gd name="connsiteY7" fmla="*/ 2896258 h 289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20618" h="2896258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8" y="0"/>
                </a:lnTo>
                <a:lnTo>
                  <a:pt x="4583705" y="2896258"/>
                </a:lnTo>
                <a:lnTo>
                  <a:pt x="3346315" y="2896258"/>
                </a:lnTo>
                <a:lnTo>
                  <a:pt x="1854457" y="2896258"/>
                </a:lnTo>
                <a:lnTo>
                  <a:pt x="0" y="2896258"/>
                </a:lnTo>
                <a:close/>
              </a:path>
            </a:pathLst>
          </a:custGeom>
          <a:solidFill>
            <a:srgbClr val="3E28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C222A4AC-3860-41CD-99DF-B880964ED5F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72791" y="1027823"/>
            <a:ext cx="3079129" cy="3392979"/>
          </a:xfrm>
          <a:prstGeom prst="rect">
            <a:avLst/>
          </a:prstGeom>
          <a:noFill/>
        </p:spPr>
      </p:pic>
      <p:sp>
        <p:nvSpPr>
          <p:cNvPr id="25" name="Freeform 15">
            <a:extLst>
              <a:ext uri="{FF2B5EF4-FFF2-40B4-BE49-F238E27FC236}">
                <a16:creationId xmlns:a16="http://schemas.microsoft.com/office/drawing/2014/main" id="{A085B63A-2D2F-4B09-9BFB-E2080686C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5448626"/>
            <a:ext cx="5925190" cy="1409374"/>
          </a:xfrm>
          <a:custGeom>
            <a:avLst/>
            <a:gdLst>
              <a:gd name="connsiteX0" fmla="*/ 652725 w 5925190"/>
              <a:gd name="connsiteY0" fmla="*/ 0 h 1409374"/>
              <a:gd name="connsiteX1" fmla="*/ 5925190 w 5925190"/>
              <a:gd name="connsiteY1" fmla="*/ 0 h 1409374"/>
              <a:gd name="connsiteX2" fmla="*/ 5925190 w 5925190"/>
              <a:gd name="connsiteY2" fmla="*/ 1409374 h 1409374"/>
              <a:gd name="connsiteX3" fmla="*/ 0 w 5925190"/>
              <a:gd name="connsiteY3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1409374">
                <a:moveTo>
                  <a:pt x="652725" y="0"/>
                </a:moveTo>
                <a:lnTo>
                  <a:pt x="5925190" y="0"/>
                </a:lnTo>
                <a:lnTo>
                  <a:pt x="5925190" y="1409374"/>
                </a:lnTo>
                <a:lnTo>
                  <a:pt x="0" y="1409374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052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379AA3-CEE7-4C4E-9D68-5E77FAF13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CA" sz="3700">
                <a:solidFill>
                  <a:schemeClr val="accent1"/>
                </a:solidFill>
              </a:rPr>
              <a:t>Goal 7  </a:t>
            </a:r>
            <a:br>
              <a:rPr lang="en-CA" sz="3700">
                <a:solidFill>
                  <a:schemeClr val="accent1"/>
                </a:solidFill>
              </a:rPr>
            </a:br>
            <a:br>
              <a:rPr lang="en-CA" sz="3700">
                <a:solidFill>
                  <a:schemeClr val="accent1"/>
                </a:solidFill>
              </a:rPr>
            </a:br>
            <a:r>
              <a:rPr lang="en-CA" sz="3700">
                <a:solidFill>
                  <a:schemeClr val="accent1"/>
                </a:solidFill>
              </a:rPr>
              <a:t>To develop and deliver programs and services that engage and link aviation partners to youth.</a:t>
            </a:r>
            <a:br>
              <a:rPr lang="en-CA" sz="3700">
                <a:solidFill>
                  <a:schemeClr val="accent1"/>
                </a:solidFill>
              </a:rPr>
            </a:br>
            <a:endParaRPr lang="en-CA" sz="370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50B6A-8BF6-4578-BA46-5566CC5BD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2400">
                <a:latin typeface="+mj-lt"/>
              </a:rPr>
              <a:t>Objectives:</a:t>
            </a:r>
          </a:p>
          <a:p>
            <a:pPr marL="0" indent="0">
              <a:buNone/>
            </a:pPr>
            <a:endParaRPr lang="en-CA" sz="2400">
              <a:latin typeface="+mj-lt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CA" sz="2400">
                <a:latin typeface="+mj-lt"/>
              </a:rPr>
              <a:t>Provide opportunities that engage youth in the aviation sector.</a:t>
            </a:r>
          </a:p>
          <a:p>
            <a:pPr marL="0" indent="0">
              <a:buNone/>
            </a:pPr>
            <a:endParaRPr lang="en-CA" sz="2400"/>
          </a:p>
        </p:txBody>
      </p:sp>
    </p:spTree>
    <p:extLst>
      <p:ext uri="{BB962C8B-B14F-4D97-AF65-F5344CB8AC3E}">
        <p14:creationId xmlns:p14="http://schemas.microsoft.com/office/powerpoint/2010/main" val="3203114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8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2F3B98-3C36-4CB0-8073-00DC1C9CD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en-CA" sz="4000" dirty="0">
                <a:solidFill>
                  <a:schemeClr val="bg2"/>
                </a:solidFill>
              </a:rPr>
              <a:t>Vision Statement</a:t>
            </a:r>
          </a:p>
        </p:txBody>
      </p:sp>
    </p:spTree>
    <p:extLst>
      <p:ext uri="{BB962C8B-B14F-4D97-AF65-F5344CB8AC3E}">
        <p14:creationId xmlns:p14="http://schemas.microsoft.com/office/powerpoint/2010/main" val="16466455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CED0D-C7E4-496D-B98D-EF490966F5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2400"/>
              <a:t>An aviation focused organization preparing youth to be engaged citizens of Canada.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95DF840-7D53-4440-A2E2-98C6BDCAA5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3353" y="2777067"/>
            <a:ext cx="1184266" cy="1303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709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8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2F3B98-3C36-4CB0-8073-00DC1C9CD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en-CA" sz="4000" dirty="0">
                <a:solidFill>
                  <a:schemeClr val="bg2"/>
                </a:solidFill>
              </a:rPr>
              <a:t>Mission Statement</a:t>
            </a:r>
          </a:p>
        </p:txBody>
      </p:sp>
    </p:spTree>
    <p:extLst>
      <p:ext uri="{BB962C8B-B14F-4D97-AF65-F5344CB8AC3E}">
        <p14:creationId xmlns:p14="http://schemas.microsoft.com/office/powerpoint/2010/main" val="18565024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67D14C-8AC4-42FF-9593-A35A2E33C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429" y="2278173"/>
            <a:ext cx="6467867" cy="345061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2400"/>
              <a:t>To promote and encourage the nation’s youth to develop and maintain an interest in aviation, leadership and citizenship, in partnership with the Canadian Armed Forces and other organizations.</a:t>
            </a:r>
          </a:p>
          <a:p>
            <a:pPr marL="0" indent="0">
              <a:buNone/>
            </a:pPr>
            <a:endParaRPr lang="en-CA" sz="2400"/>
          </a:p>
          <a:p>
            <a:endParaRPr lang="en-CA" sz="240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078176D-3A71-4473-98B1-BE5DA6F899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97516" y="2779718"/>
            <a:ext cx="1182727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660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67990309-1DBC-4CF3-B71C-84F9D2329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8128" y="643466"/>
            <a:ext cx="5055744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03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5E377A8-24EE-414F-B21E-75604AD4F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CA">
                <a:solidFill>
                  <a:srgbClr val="FFFFFF"/>
                </a:solidFill>
              </a:rPr>
              <a:t>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81959-36A4-4AD5-96A9-97F475D00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692" y="2803112"/>
            <a:ext cx="5306084" cy="1251775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2400" dirty="0">
                <a:solidFill>
                  <a:srgbClr val="000000"/>
                </a:solidFill>
              </a:rPr>
              <a:t>What has been completed between the AGM to now</a:t>
            </a:r>
          </a:p>
          <a:p>
            <a:pPr marL="0" indent="0">
              <a:buNone/>
            </a:pPr>
            <a:endParaRPr lang="en-CA" sz="2400" dirty="0">
              <a:solidFill>
                <a:srgbClr val="000000"/>
              </a:solidFill>
            </a:endParaRPr>
          </a:p>
          <a:p>
            <a:endParaRPr lang="en-CA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475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8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2F3B98-3C36-4CB0-8073-00DC1C9CD8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en-CA" sz="4000">
                <a:solidFill>
                  <a:schemeClr val="bg2"/>
                </a:solidFill>
              </a:rPr>
              <a:t>Goals and Objectives</a:t>
            </a:r>
          </a:p>
        </p:txBody>
      </p:sp>
    </p:spTree>
    <p:extLst>
      <p:ext uri="{BB962C8B-B14F-4D97-AF65-F5344CB8AC3E}">
        <p14:creationId xmlns:p14="http://schemas.microsoft.com/office/powerpoint/2010/main" val="18819789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07179C-056E-4BDD-B7AA-A45B4EEBC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CA">
                <a:solidFill>
                  <a:schemeClr val="accent1"/>
                </a:solidFill>
              </a:rPr>
              <a:t>Goal 1 </a:t>
            </a:r>
            <a:br>
              <a:rPr lang="en-CA">
                <a:solidFill>
                  <a:schemeClr val="accent1"/>
                </a:solidFill>
              </a:rPr>
            </a:br>
            <a:br>
              <a:rPr lang="en-CA">
                <a:solidFill>
                  <a:schemeClr val="accent1"/>
                </a:solidFill>
              </a:rPr>
            </a:br>
            <a:r>
              <a:rPr lang="en-CA">
                <a:solidFill>
                  <a:schemeClr val="accent1"/>
                </a:solidFill>
              </a:rPr>
              <a:t>The ability to achieve financial stability and future growth.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CDFEF-CBC8-4375-BEEC-B51DB1BF4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CA" sz="2400"/>
          </a:p>
          <a:p>
            <a:pPr marL="0" indent="0">
              <a:buNone/>
            </a:pPr>
            <a:r>
              <a:rPr lang="en-CA" sz="2400">
                <a:latin typeface="+mj-lt"/>
              </a:rPr>
              <a:t>Objectives:</a:t>
            </a:r>
          </a:p>
          <a:p>
            <a:pPr marL="0" indent="0">
              <a:buNone/>
            </a:pPr>
            <a:endParaRPr lang="en-CA" sz="2400"/>
          </a:p>
          <a:p>
            <a:pPr marL="514350" indent="-514350">
              <a:buFont typeface="+mj-lt"/>
              <a:buAutoNum type="arabicPeriod"/>
            </a:pPr>
            <a:r>
              <a:rPr lang="en-CA" sz="2400">
                <a:latin typeface="+mj-lt"/>
              </a:rPr>
              <a:t>Development and establishment of a new National ACL funding model.</a:t>
            </a:r>
          </a:p>
          <a:p>
            <a:pPr marL="514350" indent="-514350">
              <a:buFont typeface="+mj-lt"/>
              <a:buAutoNum type="arabicPeriod"/>
            </a:pPr>
            <a:endParaRPr lang="en-CA" sz="240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r>
              <a:rPr lang="en-CA" sz="2400">
                <a:latin typeface="+mj-lt"/>
              </a:rPr>
              <a:t>Ensure effective administrative management and support within the ACL.</a:t>
            </a:r>
          </a:p>
          <a:p>
            <a:pPr marL="514350" indent="-514350">
              <a:buFont typeface="+mj-lt"/>
              <a:buAutoNum type="arabicPeriod"/>
            </a:pPr>
            <a:endParaRPr lang="en-CA" sz="2400"/>
          </a:p>
        </p:txBody>
      </p:sp>
    </p:spTree>
    <p:extLst>
      <p:ext uri="{BB962C8B-B14F-4D97-AF65-F5344CB8AC3E}">
        <p14:creationId xmlns:p14="http://schemas.microsoft.com/office/powerpoint/2010/main" val="2598842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A71436-9D3A-4DB5-98B3-6D416833E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CA">
                <a:solidFill>
                  <a:schemeClr val="accent1"/>
                </a:solidFill>
              </a:rPr>
              <a:t>Goal 2</a:t>
            </a:r>
            <a:r>
              <a:rPr lang="en-CA" b="1">
                <a:solidFill>
                  <a:schemeClr val="accent1"/>
                </a:solidFill>
              </a:rPr>
              <a:t>  </a:t>
            </a:r>
            <a:br>
              <a:rPr lang="en-CA" b="1">
                <a:solidFill>
                  <a:schemeClr val="accent1"/>
                </a:solidFill>
              </a:rPr>
            </a:br>
            <a:br>
              <a:rPr lang="en-CA" b="1">
                <a:solidFill>
                  <a:schemeClr val="accent1"/>
                </a:solidFill>
              </a:rPr>
            </a:br>
            <a:r>
              <a:rPr lang="en-CA">
                <a:solidFill>
                  <a:schemeClr val="accent1"/>
                </a:solidFill>
              </a:rPr>
              <a:t>The development of a Governance Model </a:t>
            </a:r>
            <a:br>
              <a:rPr lang="en-CA">
                <a:solidFill>
                  <a:schemeClr val="accent1"/>
                </a:solidFill>
              </a:rPr>
            </a:br>
            <a:endParaRPr lang="en-CA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7B3EE-ADA4-4B90-B41A-88C0B0FEE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2400">
                <a:latin typeface="+mj-lt"/>
              </a:rPr>
              <a:t>Objectives:</a:t>
            </a:r>
          </a:p>
          <a:p>
            <a:pPr lvl="0"/>
            <a:endParaRPr lang="en-CA" sz="2400">
              <a:latin typeface="+mj-lt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CA" sz="2400">
                <a:latin typeface="+mj-lt"/>
              </a:rPr>
              <a:t>Identify metrics and systems tracking to assess National level performance.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2400">
                <a:latin typeface="+mj-lt"/>
              </a:rPr>
              <a:t>Development and establishment of a risk management program.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2400">
                <a:latin typeface="+mj-lt"/>
              </a:rPr>
              <a:t>Conduct a review of national governance. </a:t>
            </a:r>
          </a:p>
          <a:p>
            <a:pPr marL="0" indent="0">
              <a:buNone/>
            </a:pPr>
            <a:endParaRPr lang="en-CA" sz="2400"/>
          </a:p>
        </p:txBody>
      </p:sp>
    </p:spTree>
    <p:extLst>
      <p:ext uri="{BB962C8B-B14F-4D97-AF65-F5344CB8AC3E}">
        <p14:creationId xmlns:p14="http://schemas.microsoft.com/office/powerpoint/2010/main" val="3447084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A86DB1-3BAF-4441-A07C-8CADC4941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CA" sz="3100">
                <a:solidFill>
                  <a:schemeClr val="accent1"/>
                </a:solidFill>
              </a:rPr>
              <a:t>Goal 3 </a:t>
            </a:r>
            <a:br>
              <a:rPr lang="en-CA" sz="3100">
                <a:solidFill>
                  <a:schemeClr val="accent1"/>
                </a:solidFill>
              </a:rPr>
            </a:br>
            <a:br>
              <a:rPr lang="en-CA" sz="3100">
                <a:solidFill>
                  <a:schemeClr val="accent1"/>
                </a:solidFill>
              </a:rPr>
            </a:br>
            <a:r>
              <a:rPr lang="en-CA" sz="3100">
                <a:solidFill>
                  <a:schemeClr val="accent1"/>
                </a:solidFill>
              </a:rPr>
              <a:t>To improve and expand stakeholder engagement and support (stakeholders include: PCs, SSCs, sponsors, partners and donors)</a:t>
            </a:r>
            <a:br>
              <a:rPr lang="en-CA" sz="3100">
                <a:solidFill>
                  <a:schemeClr val="accent1"/>
                </a:solidFill>
              </a:rPr>
            </a:br>
            <a:endParaRPr lang="en-CA" sz="310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593F4-923A-421F-98E1-294C339E66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2400">
                <a:latin typeface="+mj-lt"/>
              </a:rPr>
              <a:t>Objectives:</a:t>
            </a:r>
          </a:p>
          <a:p>
            <a:pPr marL="514350" lvl="0" indent="-514350">
              <a:buFont typeface="+mj-lt"/>
              <a:buAutoNum type="arabicPeriod"/>
            </a:pPr>
            <a:endParaRPr lang="en-CA" sz="2400">
              <a:latin typeface="+mj-lt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CA" sz="2400">
                <a:latin typeface="+mj-lt"/>
              </a:rPr>
              <a:t>Development of an ACL communications plan and branding standards.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2400">
                <a:latin typeface="+mj-lt"/>
              </a:rPr>
              <a:t>Engage and develop new opportunities with internal and external stakeholders.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2400">
                <a:latin typeface="+mj-lt"/>
              </a:rPr>
              <a:t>Develop new opportunities to provide grants, awards and scholarships.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2400">
                <a:latin typeface="+mj-lt"/>
              </a:rPr>
              <a:t>Advocate and encourage use of  the “youth voice.”</a:t>
            </a:r>
          </a:p>
          <a:p>
            <a:endParaRPr lang="en-CA" sz="2400"/>
          </a:p>
        </p:txBody>
      </p:sp>
    </p:spTree>
    <p:extLst>
      <p:ext uri="{BB962C8B-B14F-4D97-AF65-F5344CB8AC3E}">
        <p14:creationId xmlns:p14="http://schemas.microsoft.com/office/powerpoint/2010/main" val="1665835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3F6658-B506-4809-9A86-3883D4733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CA" sz="3400">
                <a:solidFill>
                  <a:schemeClr val="accent1"/>
                </a:solidFill>
              </a:rPr>
              <a:t>Goal 4 </a:t>
            </a:r>
            <a:br>
              <a:rPr lang="en-CA" sz="3400">
                <a:solidFill>
                  <a:schemeClr val="accent1"/>
                </a:solidFill>
              </a:rPr>
            </a:br>
            <a:br>
              <a:rPr lang="en-CA" sz="3400">
                <a:solidFill>
                  <a:schemeClr val="accent1"/>
                </a:solidFill>
              </a:rPr>
            </a:br>
            <a:r>
              <a:rPr lang="en-CA" sz="3400">
                <a:solidFill>
                  <a:schemeClr val="accent1"/>
                </a:solidFill>
              </a:rPr>
              <a:t>To promote continued growth of the Air Cadet Program to include Canadian and Global aviation industries.</a:t>
            </a:r>
            <a:br>
              <a:rPr lang="en-CA" sz="3400">
                <a:solidFill>
                  <a:schemeClr val="accent1"/>
                </a:solidFill>
              </a:rPr>
            </a:br>
            <a:endParaRPr lang="en-CA" sz="340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1A577-54D7-4C6E-BB87-4D21C8685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2400">
                <a:latin typeface="+mj-lt"/>
              </a:rPr>
              <a:t>Objectives:</a:t>
            </a:r>
          </a:p>
          <a:p>
            <a:pPr lvl="0"/>
            <a:endParaRPr lang="en-CA" sz="2400">
              <a:latin typeface="+mj-lt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CA" sz="2400">
                <a:latin typeface="+mj-lt"/>
              </a:rPr>
              <a:t>Continue to identify and advocate for changes to the Air Cadet program with our CAF partner.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2400">
                <a:latin typeface="+mj-lt"/>
              </a:rPr>
              <a:t>Explore and achieve opportunities that include engagement with private and public industry.</a:t>
            </a:r>
          </a:p>
          <a:p>
            <a:endParaRPr lang="en-CA" sz="2400"/>
          </a:p>
        </p:txBody>
      </p:sp>
    </p:spTree>
    <p:extLst>
      <p:ext uri="{BB962C8B-B14F-4D97-AF65-F5344CB8AC3E}">
        <p14:creationId xmlns:p14="http://schemas.microsoft.com/office/powerpoint/2010/main" val="2203460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EF562F-B5E1-4B3B-A636-365393A4C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CA" sz="4100">
                <a:solidFill>
                  <a:schemeClr val="accent1"/>
                </a:solidFill>
              </a:rPr>
              <a:t>Goal 5  </a:t>
            </a:r>
            <a:br>
              <a:rPr lang="en-CA" sz="4100">
                <a:solidFill>
                  <a:schemeClr val="accent1"/>
                </a:solidFill>
              </a:rPr>
            </a:br>
            <a:br>
              <a:rPr lang="en-CA" sz="4100">
                <a:solidFill>
                  <a:schemeClr val="accent1"/>
                </a:solidFill>
              </a:rPr>
            </a:br>
            <a:r>
              <a:rPr lang="en-CA" sz="4100">
                <a:solidFill>
                  <a:schemeClr val="accent1"/>
                </a:solidFill>
              </a:rPr>
              <a:t>To achieve a sustainable and growing volunteer cadre within the ACL.</a:t>
            </a:r>
            <a:br>
              <a:rPr lang="en-CA" sz="4100">
                <a:solidFill>
                  <a:schemeClr val="accent1"/>
                </a:solidFill>
              </a:rPr>
            </a:br>
            <a:endParaRPr lang="en-CA" sz="410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ECF2D-5725-4F37-9864-40A606904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2400">
                <a:latin typeface="+mj-lt"/>
              </a:rPr>
              <a:t>Objectives:</a:t>
            </a:r>
          </a:p>
          <a:p>
            <a:pPr marL="514350" lvl="0" indent="-514350">
              <a:buFont typeface="+mj-lt"/>
              <a:buAutoNum type="arabicPeriod"/>
            </a:pPr>
            <a:endParaRPr lang="en-CA" sz="2400">
              <a:latin typeface="+mj-lt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CA" sz="2400">
                <a:latin typeface="+mj-lt"/>
              </a:rPr>
              <a:t>Development of a recruitment and retention plan.</a:t>
            </a:r>
          </a:p>
          <a:p>
            <a:pPr marL="0" lvl="0" indent="0">
              <a:buNone/>
            </a:pPr>
            <a:endParaRPr lang="en-CA" sz="2400">
              <a:latin typeface="+mj-lt"/>
            </a:endParaRPr>
          </a:p>
          <a:p>
            <a:endParaRPr lang="en-CA" sz="2400"/>
          </a:p>
        </p:txBody>
      </p:sp>
    </p:spTree>
    <p:extLst>
      <p:ext uri="{BB962C8B-B14F-4D97-AF65-F5344CB8AC3E}">
        <p14:creationId xmlns:p14="http://schemas.microsoft.com/office/powerpoint/2010/main" val="831062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383BAE-D3BC-43F4-A835-E4AAC22DD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CA" sz="3700">
                <a:solidFill>
                  <a:schemeClr val="accent1"/>
                </a:solidFill>
              </a:rPr>
              <a:t>Goal 6</a:t>
            </a:r>
            <a:br>
              <a:rPr lang="en-CA" sz="3700">
                <a:solidFill>
                  <a:schemeClr val="accent1"/>
                </a:solidFill>
              </a:rPr>
            </a:br>
            <a:br>
              <a:rPr lang="en-CA" sz="3700">
                <a:solidFill>
                  <a:schemeClr val="accent1"/>
                </a:solidFill>
              </a:rPr>
            </a:br>
            <a:r>
              <a:rPr lang="en-CA" sz="3700">
                <a:solidFill>
                  <a:schemeClr val="accent1"/>
                </a:solidFill>
              </a:rPr>
              <a:t>Continue to improve our ability to deliver on our responsibilities to the CAF.</a:t>
            </a:r>
            <a:br>
              <a:rPr lang="en-CA" sz="3700">
                <a:solidFill>
                  <a:schemeClr val="accent1"/>
                </a:solidFill>
              </a:rPr>
            </a:br>
            <a:endParaRPr lang="en-CA" sz="370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D276B-31C9-4E7F-BAB3-C707E30FF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CA" sz="2400">
                <a:latin typeface="+mj-lt"/>
              </a:rPr>
              <a:t>Objectives:</a:t>
            </a:r>
          </a:p>
          <a:p>
            <a:pPr marL="514350" lvl="0" indent="-514350">
              <a:buFont typeface="+mj-lt"/>
              <a:buAutoNum type="arabicPeriod"/>
            </a:pPr>
            <a:endParaRPr lang="en-CA" sz="2400">
              <a:latin typeface="+mj-lt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CA" sz="2400">
                <a:latin typeface="+mj-lt"/>
              </a:rPr>
              <a:t>In partnership with the CAF, continuing development of the Air Cadet flying program.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2400">
                <a:latin typeface="+mj-lt"/>
              </a:rPr>
              <a:t>Continue to support the cadet honours and awards program.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2400">
                <a:latin typeface="+mj-lt"/>
              </a:rPr>
              <a:t>Monitor and report on identified responsibilities of the ACL.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2400">
                <a:latin typeface="+mj-lt"/>
              </a:rPr>
              <a:t>Enhance programs supported by the ACL.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CA" sz="2400">
                <a:latin typeface="+mj-lt"/>
              </a:rPr>
              <a:t>Contribute, as able, optional training approved by the CAF.</a:t>
            </a:r>
          </a:p>
          <a:p>
            <a:endParaRPr lang="en-CA" sz="2400"/>
          </a:p>
        </p:txBody>
      </p:sp>
    </p:spTree>
    <p:extLst>
      <p:ext uri="{BB962C8B-B14F-4D97-AF65-F5344CB8AC3E}">
        <p14:creationId xmlns:p14="http://schemas.microsoft.com/office/powerpoint/2010/main" val="253575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401</Words>
  <Application>Microsoft Office PowerPoint</Application>
  <PresentationFormat>Widescreen</PresentationFormat>
  <Paragraphs>49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Strategic Plan Update</vt:lpstr>
      <vt:lpstr>Update</vt:lpstr>
      <vt:lpstr>Goals and Objectives</vt:lpstr>
      <vt:lpstr>Goal 1   The ability to achieve financial stability and future growth.</vt:lpstr>
      <vt:lpstr>Goal 2    The development of a Governance Model  </vt:lpstr>
      <vt:lpstr>Goal 3   To improve and expand stakeholder engagement and support (stakeholders include: PCs, SSCs, sponsors, partners and donors) </vt:lpstr>
      <vt:lpstr>Goal 4   To promote continued growth of the Air Cadet Program to include Canadian and Global aviation industries. </vt:lpstr>
      <vt:lpstr>Goal 5    To achieve a sustainable and growing volunteer cadre within the ACL. </vt:lpstr>
      <vt:lpstr>Goal 6  Continue to improve our ability to deliver on our responsibilities to the CAF. </vt:lpstr>
      <vt:lpstr>Goal 7    To develop and deliver programs and services that engage and link aviation partners to youth. </vt:lpstr>
      <vt:lpstr>Vision Statement</vt:lpstr>
      <vt:lpstr>PowerPoint Presentation</vt:lpstr>
      <vt:lpstr>Mission Statement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</dc:title>
  <dc:creator>jacquie Pepper-Journal</dc:creator>
  <cp:lastModifiedBy>jacquie Pepper-Journal</cp:lastModifiedBy>
  <cp:revision>2</cp:revision>
  <dcterms:created xsi:type="dcterms:W3CDTF">2019-12-06T01:54:58Z</dcterms:created>
  <dcterms:modified xsi:type="dcterms:W3CDTF">2019-12-06T02:00:28Z</dcterms:modified>
</cp:coreProperties>
</file>