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37624" y="1584840"/>
          <a:ext cx="9382125" cy="572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865"/>
                <a:gridCol w="1740535"/>
                <a:gridCol w="2402204"/>
                <a:gridCol w="1542414"/>
                <a:gridCol w="1771014"/>
                <a:gridCol w="1600200"/>
              </a:tblGrid>
              <a:tr h="7437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#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Main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Objective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6375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Actions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Tasks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51180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Timeline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FE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860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Success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Criteria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47370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Resources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BF8F"/>
                    </a:solidFill>
                  </a:tcPr>
                </a:tc>
              </a:tr>
              <a:tr h="1185357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79705">
                        <a:lnSpc>
                          <a:spcPts val="1370"/>
                        </a:lnSpc>
                        <a:spcBef>
                          <a:spcPts val="3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ensure that all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ACL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staff,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DND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staff and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Air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226695">
                        <a:lnSpc>
                          <a:spcPts val="1370"/>
                        </a:lnSpc>
                        <a:spcBef>
                          <a:spcPts val="2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Cadet League members  are aware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281940">
                        <a:lnSpc>
                          <a:spcPts val="1370"/>
                        </a:lnSpc>
                        <a:spcBef>
                          <a:spcPts val="2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availableACL national  awards, and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criteria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9017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Post ACL honours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awards  information, criteria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forms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on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Social  Media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DND information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system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66675" marR="174625">
                        <a:lnSpc>
                          <a:spcPts val="115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Reminders will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be sent to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PC/SSC/CO 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by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ACL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staff.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December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323215">
                        <a:lnSpc>
                          <a:spcPts val="1150"/>
                        </a:lnSpc>
                        <a:spcBef>
                          <a:spcPts val="819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At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beginning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of 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February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March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7FED0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446405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Material posted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by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the  beginning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January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Ready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to post in</a:t>
                      </a:r>
                      <a:r>
                        <a:rPr dirty="0" sz="10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January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310515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Staff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to post on</a:t>
                      </a:r>
                      <a:r>
                        <a:rPr dirty="0" sz="10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social  media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6675" marR="424815">
                        <a:lnSpc>
                          <a:spcPts val="1130"/>
                        </a:lnSpc>
                        <a:spcBef>
                          <a:spcPts val="2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DND posts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0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DND  information</a:t>
                      </a:r>
                      <a:r>
                        <a:rPr dirty="0" sz="10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system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6675" marR="473075">
                        <a:lnSpc>
                          <a:spcPts val="115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Staff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to send</a:t>
                      </a:r>
                      <a:r>
                        <a:rPr dirty="0" sz="10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email  reminder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ABF8F"/>
                    </a:solidFill>
                  </a:tcPr>
                </a:tc>
              </a:tr>
              <a:tr h="49847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6675" marR="555625">
                        <a:lnSpc>
                          <a:spcPts val="115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Create electronic format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past  recipients.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October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7FED0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Ready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to post in</a:t>
                      </a:r>
                      <a:r>
                        <a:rPr dirty="0" sz="10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November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H&amp;AC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ABF8F"/>
                    </a:solidFill>
                  </a:tcPr>
                </a:tc>
              </a:tr>
              <a:tr h="43738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294005">
                        <a:lnSpc>
                          <a:spcPts val="1150"/>
                        </a:lnSpc>
                        <a:spcBef>
                          <a:spcPts val="58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Create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exemplar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of a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submission 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both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Eng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Fr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736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October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7FED0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Ready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to post in</a:t>
                      </a:r>
                      <a:r>
                        <a:rPr dirty="0" sz="10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November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H&amp;AC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ABF8F"/>
                    </a:solidFill>
                  </a:tcPr>
                </a:tc>
              </a:tr>
              <a:tr h="36594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533400">
                        <a:lnSpc>
                          <a:spcPts val="1150"/>
                        </a:lnSpc>
                        <a:spcBef>
                          <a:spcPts val="57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Measure success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information  dissemination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89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April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222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FED0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368935">
                        <a:lnSpc>
                          <a:spcPts val="1150"/>
                        </a:lnSpc>
                        <a:spcBef>
                          <a:spcPts val="57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Number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0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submissions  received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89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H&amp;AC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222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BF8F"/>
                    </a:solidFill>
                  </a:tcPr>
                </a:tc>
              </a:tr>
              <a:tr h="516451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349885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Committee will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seek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input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from 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stakeholders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as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part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of the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renewal  process.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September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–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October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7FED0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57277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Suggested</a:t>
                      </a:r>
                      <a:r>
                        <a:rPr dirty="0" sz="10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changes 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accepted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BOG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35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SSC, PC,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BOG,H&amp;AC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6675">
                        <a:lnSpc>
                          <a:spcPts val="1175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Staff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input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ABF8F"/>
                    </a:solidFill>
                  </a:tcPr>
                </a:tc>
              </a:tr>
              <a:tr h="127698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6675" marR="141605">
                        <a:lnSpc>
                          <a:spcPct val="95800"/>
                        </a:lnSpc>
                        <a:spcBef>
                          <a:spcPts val="76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ensure that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ACL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staff  and members provide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input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and adhere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set  policies, procedures and  guidelines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116839">
                        <a:lnSpc>
                          <a:spcPts val="1150"/>
                        </a:lnSpc>
                        <a:spcBef>
                          <a:spcPts val="58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Committee will review andmake  recommendations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BOG for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approval.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6675" marR="223520">
                        <a:lnSpc>
                          <a:spcPts val="1150"/>
                        </a:lnSpc>
                        <a:spcBef>
                          <a:spcPts val="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Committee will meet with ACL staff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at 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SAM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AGM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review</a:t>
                      </a:r>
                      <a:r>
                        <a:rPr dirty="0" sz="10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process.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736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SAM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SAM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AGM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7FED0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100965">
                        <a:lnSpc>
                          <a:spcPts val="1150"/>
                        </a:lnSpc>
                        <a:spcBef>
                          <a:spcPts val="58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Recommendations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ready</a:t>
                      </a:r>
                      <a:r>
                        <a:rPr dirty="0" sz="10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for  BOG for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SAM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66675" marR="93345">
                        <a:lnSpc>
                          <a:spcPct val="95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Meeting attended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by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H&amp;A  andACL staff responsible for  honours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awards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736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H&amp;AC, BOG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Staff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H&amp;AC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ACL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staff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ABF8F"/>
                    </a:solidFill>
                  </a:tcPr>
                </a:tc>
              </a:tr>
              <a:tr h="69678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414655">
                        <a:lnSpc>
                          <a:spcPts val="1150"/>
                        </a:lnSpc>
                        <a:spcBef>
                          <a:spcPts val="869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Committee chair will present short  presentation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on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available national  honours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awards, criteria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 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selection process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SAM.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104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SAM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AGM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03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FED0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Presentation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scheduled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03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219710">
                        <a:lnSpc>
                          <a:spcPts val="1150"/>
                        </a:lnSpc>
                        <a:spcBef>
                          <a:spcPts val="869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H&amp;AC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create  presentation andACL  staffto allocated time at  SAM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AGM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104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445016" y="123069"/>
            <a:ext cx="952303" cy="10547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148211" y="135313"/>
            <a:ext cx="4046220" cy="525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7100"/>
              </a:lnSpc>
              <a:spcBef>
                <a:spcPts val="100"/>
              </a:spcBef>
            </a:pPr>
            <a:r>
              <a:rPr dirty="0" sz="1400" spc="-5" b="1">
                <a:latin typeface="Arial Black"/>
                <a:cs typeface="Arial Black"/>
              </a:rPr>
              <a:t>National Honours and Awards Committee  Communication Plan</a:t>
            </a:r>
            <a:endParaRPr sz="14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37624" y="469272"/>
          <a:ext cx="9382125" cy="5873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865"/>
                <a:gridCol w="1740535"/>
                <a:gridCol w="2402204"/>
                <a:gridCol w="1542414"/>
                <a:gridCol w="1771014"/>
                <a:gridCol w="1600200"/>
              </a:tblGrid>
              <a:tr h="7437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#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Main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Objective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6375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Actions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Tasks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51180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Timeline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FE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860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Success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Criteria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47370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Resources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BF8F"/>
                    </a:solidFill>
                  </a:tcPr>
                </a:tc>
              </a:tr>
              <a:tr h="296995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18034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National office prepares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receive  submissions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from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January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March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15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December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7FED0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Information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on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social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media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473075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ACL staff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create  account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folder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ABF8F"/>
                    </a:solidFill>
                  </a:tcPr>
                </a:tc>
              </a:tr>
              <a:tr h="56661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480695">
                        <a:lnSpc>
                          <a:spcPct val="95800"/>
                        </a:lnSpc>
                        <a:spcBef>
                          <a:spcPts val="17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select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recipients  (Reception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submissions)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6675" marR="88265">
                        <a:lnSpc>
                          <a:spcPts val="115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Each submission must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be in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single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PDF 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folder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January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March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15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7FED0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135255">
                        <a:lnSpc>
                          <a:spcPts val="1130"/>
                        </a:lnSpc>
                        <a:spcBef>
                          <a:spcPts val="2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Files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allocated folder with  single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PDF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folder for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each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6675">
                        <a:lnSpc>
                          <a:spcPts val="1125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submission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6675" marR="367030">
                        <a:lnSpc>
                          <a:spcPts val="115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ACL staff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manage  information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ABF8F"/>
                    </a:solidFill>
                  </a:tcPr>
                </a:tc>
              </a:tr>
              <a:tr h="30968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272415">
                        <a:lnSpc>
                          <a:spcPts val="1150"/>
                        </a:lnSpc>
                        <a:spcBef>
                          <a:spcPts val="12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Each submitter will receive message  indicating reception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submission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January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March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15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FED0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Applicants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are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notified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84455">
                        <a:lnSpc>
                          <a:spcPts val="1150"/>
                        </a:lnSpc>
                        <a:spcBef>
                          <a:spcPts val="12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ACL staff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acknowledge  reception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submissions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BF8F"/>
                    </a:solidFill>
                  </a:tcPr>
                </a:tc>
              </a:tr>
              <a:tr h="51645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6675" marR="279400">
                        <a:lnSpc>
                          <a:spcPts val="115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All submissions must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be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received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by 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March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15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March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15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7FE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6675" marR="156210">
                        <a:lnSpc>
                          <a:spcPts val="115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All applications received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on 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time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6675" marR="367030">
                        <a:lnSpc>
                          <a:spcPts val="115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ACL staff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manage  submissions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ABF8F"/>
                    </a:solidFill>
                  </a:tcPr>
                </a:tc>
              </a:tr>
              <a:tr h="8016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180340">
                        <a:lnSpc>
                          <a:spcPts val="1150"/>
                        </a:lnSpc>
                        <a:spcBef>
                          <a:spcPts val="58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Sub-committees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are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created and  contact information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provided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to ACL  HQ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contact. Submissions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are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sorted 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 sent to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sub-committee</a:t>
                      </a:r>
                      <a:r>
                        <a:rPr dirty="0" sz="10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chairs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736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132715">
                        <a:lnSpc>
                          <a:spcPts val="1150"/>
                        </a:lnSpc>
                        <a:spcBef>
                          <a:spcPts val="58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March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16 or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shortly  after,submissions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are 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sorted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 sent to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sub-  committee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chairs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736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7FED0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206375">
                        <a:lnSpc>
                          <a:spcPts val="1150"/>
                        </a:lnSpc>
                        <a:spcBef>
                          <a:spcPts val="58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Chair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sub-committee  receives submissions and  forwards information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full  sub-committee.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736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92075">
                        <a:lnSpc>
                          <a:spcPct val="95500"/>
                        </a:lnSpc>
                        <a:spcBef>
                          <a:spcPts val="55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ACL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HQ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contact provides  H&amp;AC sub-committee  chairs with submissions 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chairs forward them 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sub-committee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704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ABF8F"/>
                    </a:solidFill>
                  </a:tcPr>
                </a:tc>
              </a:tr>
              <a:tr h="101637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6675" marR="425450">
                        <a:lnSpc>
                          <a:spcPct val="96100"/>
                        </a:lnSpc>
                        <a:spcBef>
                          <a:spcPts val="87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select recipients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(H&amp;AC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sub-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committees assesses  submissions)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145415">
                        <a:lnSpc>
                          <a:spcPts val="1150"/>
                        </a:lnSpc>
                        <a:spcBef>
                          <a:spcPts val="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Sub-committee shares information and  during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conference call, determines  successful submissions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as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well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as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any  other actions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such as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forwarding  submissions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other sub-committees  for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consideration.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25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By April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15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7FED0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404495">
                        <a:lnSpc>
                          <a:spcPts val="1150"/>
                        </a:lnSpc>
                        <a:spcBef>
                          <a:spcPts val="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First selection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round 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completed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by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April 15  (full review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citations)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H&amp;A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sub-committees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ABF8F"/>
                    </a:solidFill>
                  </a:tcPr>
                </a:tc>
              </a:tr>
              <a:tr h="51828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230504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All successful submissions and  reviewed citations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are sent to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chair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of  the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H&amp;AC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85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By April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30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7FED0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114300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Second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final selection 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round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completed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by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April</a:t>
                      </a:r>
                      <a:r>
                        <a:rPr dirty="0" sz="10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30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8572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Chairs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sub-committees 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H&amp;AC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ABF8F"/>
                    </a:solidFill>
                  </a:tcPr>
                </a:tc>
              </a:tr>
              <a:tr h="58369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81915">
                        <a:lnSpc>
                          <a:spcPts val="1150"/>
                        </a:lnSpc>
                        <a:spcBef>
                          <a:spcPts val="57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H&amp;AC, during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conference call finalize  recommendations for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each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honours and  awards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categories.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89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May 1 or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shortly</a:t>
                      </a:r>
                      <a:r>
                        <a:rPr dirty="0" sz="10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after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222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7FED0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89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Consensus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222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89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H&amp;AC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222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ABF8F"/>
                    </a:solidFill>
                  </a:tcPr>
                </a:tc>
              </a:tr>
              <a:tr h="51377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145415">
                        <a:lnSpc>
                          <a:spcPts val="1150"/>
                        </a:lnSpc>
                        <a:spcBef>
                          <a:spcPts val="58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H&amp;AC chair submits recommendations 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BOG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736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May 1 or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shortly</a:t>
                      </a:r>
                      <a:r>
                        <a:rPr dirty="0" sz="10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after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FED0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Approval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BOG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H&amp;AC chair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BOG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37624" y="469272"/>
          <a:ext cx="9382125" cy="6757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865"/>
                <a:gridCol w="1740535"/>
                <a:gridCol w="2402204"/>
                <a:gridCol w="1542414"/>
                <a:gridCol w="1771014"/>
                <a:gridCol w="1600200"/>
              </a:tblGrid>
              <a:tr h="7437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#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Main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Objective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6375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Actions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Tasks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51180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Timeline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FE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860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Success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Criteria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47370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Resources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BF8F"/>
                    </a:solidFill>
                  </a:tcPr>
                </a:tc>
              </a:tr>
              <a:tr h="73285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102870">
                        <a:lnSpc>
                          <a:spcPct val="95300"/>
                        </a:lnSpc>
                        <a:spcBef>
                          <a:spcPts val="59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Once approved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by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BOG, Submit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list 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successful candidates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ACL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HQ 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contact person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so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that certificates and  awards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can be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prepared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749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May 1 or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shortly</a:t>
                      </a:r>
                      <a:r>
                        <a:rPr dirty="0" sz="10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after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7FED0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20701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Confirmation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from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national  office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reception of  information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29718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H&amp;AC, National office  support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provide  contact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person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ABF8F"/>
                    </a:solidFill>
                  </a:tcPr>
                </a:tc>
              </a:tr>
              <a:tr h="175430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6675" marR="480695">
                        <a:lnSpc>
                          <a:spcPts val="1370"/>
                        </a:lnSpc>
                        <a:spcBef>
                          <a:spcPts val="116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select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recipients  (Announcements)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74930">
                        <a:lnSpc>
                          <a:spcPts val="1150"/>
                        </a:lnSpc>
                        <a:spcBef>
                          <a:spcPts val="58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Provide provincial committee chairs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of 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award winners if presentations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are to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be  awarded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locally.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6675" marR="165735">
                        <a:lnSpc>
                          <a:spcPts val="1150"/>
                        </a:lnSpc>
                        <a:spcBef>
                          <a:spcPts val="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Announce winners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 read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citation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at  the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Annual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Meeting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6675" marR="109855">
                        <a:lnSpc>
                          <a:spcPct val="95300"/>
                        </a:lnSpc>
                        <a:spcBef>
                          <a:spcPts val="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Work with Public Relations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 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Communications Committee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to 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communicate recipients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honours and  awards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all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stakeholders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736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15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6675" marR="669290">
                        <a:lnSpc>
                          <a:spcPct val="288000"/>
                        </a:lnSpc>
                        <a:spcBef>
                          <a:spcPts val="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AGM</a:t>
                      </a:r>
                      <a:r>
                        <a:rPr dirty="0" sz="10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Banquet  June/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July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FE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6675" marR="85725">
                        <a:lnSpc>
                          <a:spcPts val="115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Presentations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at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local level if  requested.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6675" marR="339725">
                        <a:lnSpc>
                          <a:spcPts val="115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Presentation included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in 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Banquet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agenda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just" marL="66675" marR="100330">
                        <a:lnSpc>
                          <a:spcPct val="95000"/>
                        </a:lnSpc>
                        <a:spcBef>
                          <a:spcPts val="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Increase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awareness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 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wide spread communication 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of the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winners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6675" marR="261620">
                        <a:lnSpc>
                          <a:spcPts val="115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Local, Provincial and  National office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support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6675" marR="445134">
                        <a:lnSpc>
                          <a:spcPts val="115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National office staff  H&amp;AC,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PR,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6675" marR="120650">
                        <a:lnSpc>
                          <a:spcPts val="1150"/>
                        </a:lnSpc>
                        <a:spcBef>
                          <a:spcPts val="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Communication  Committees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national  office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staff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BF8F"/>
                    </a:solidFill>
                  </a:tcPr>
                </a:tc>
              </a:tr>
              <a:tr h="63450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22987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Work collaboratively with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League 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members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at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all levels, with other ACL  committees especially with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Public  Relations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Communication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On-going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7FED0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14224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Increase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awareness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of 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celebrating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recognizing 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our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volunteers.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71755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H&amp;AC, Other Committees 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national office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staff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ABF8F"/>
                    </a:solidFill>
                  </a:tcPr>
                </a:tc>
              </a:tr>
              <a:tr h="29513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6675" marR="299085">
                        <a:lnSpc>
                          <a:spcPct val="95600"/>
                        </a:lnSpc>
                        <a:spcBef>
                          <a:spcPts val="30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Work collaboratively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other committees  and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national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office  staff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6675" marR="75565">
                        <a:lnSpc>
                          <a:spcPts val="1150"/>
                        </a:lnSpc>
                        <a:spcBef>
                          <a:spcPts val="80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Committees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meet H&amp;AC’s objectives  Chair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to share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committee information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as 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well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as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solicit input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from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other  committees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ensure successful  submissions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selection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of ACL 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honours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awards.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2D69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September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October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914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7FED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6675" marR="142240">
                        <a:lnSpc>
                          <a:spcPts val="1150"/>
                        </a:lnSpc>
                        <a:spcBef>
                          <a:spcPts val="80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Increase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awareness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of 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celebrating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recognizing 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our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volunteers.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00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National office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staff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914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ABF8F"/>
                    </a:solidFill>
                  </a:tcPr>
                </a:tc>
              </a:tr>
              <a:tr h="682567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2D69B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14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7FED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00FF9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14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ABF8F"/>
                    </a:solidFill>
                  </a:tcPr>
                </a:tc>
              </a:tr>
              <a:tr h="14457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04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June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7FED0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04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Share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information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04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H&amp;AC,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PC and</a:t>
                      </a:r>
                      <a:r>
                        <a:rPr dirty="0" sz="10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SSC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ABF8F"/>
                    </a:solidFill>
                  </a:tcPr>
                </a:tc>
              </a:tr>
              <a:tr h="29431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63500">
                        <a:lnSpc>
                          <a:spcPts val="1150"/>
                        </a:lnSpc>
                        <a:spcBef>
                          <a:spcPts val="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Create national list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available honours 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awards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at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all levels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of the</a:t>
                      </a:r>
                      <a:r>
                        <a:rPr dirty="0" sz="10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ACL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FE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BF8F"/>
                    </a:solidFill>
                  </a:tcPr>
                </a:tc>
              </a:tr>
              <a:tr h="4632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66675" marR="480695">
                        <a:lnSpc>
                          <a:spcPts val="137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Prepare reports and  presentations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6675" marR="64135">
                        <a:lnSpc>
                          <a:spcPts val="1150"/>
                        </a:lnSpc>
                        <a:spcBef>
                          <a:spcPts val="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Create report with committee members  input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inform all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stakeholders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6675" marR="64135">
                        <a:lnSpc>
                          <a:spcPts val="115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Measure effectiveness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efficiency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of 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Honours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Awards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Program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B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6675" marR="188595">
                        <a:lnSpc>
                          <a:spcPts val="115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Prepared for AGM</a:t>
                      </a:r>
                      <a:r>
                        <a:rPr dirty="0" sz="10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 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SAM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September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October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FED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6675" marR="206375">
                        <a:lnSpc>
                          <a:spcPts val="115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Reports printed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meeting  books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6675" marR="86995">
                        <a:lnSpc>
                          <a:spcPct val="956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Survey stakeholders on:  appropriateness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offerings,  submission process,  selection process,  presentation process and  communication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winners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9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6675" marR="85090">
                        <a:lnSpc>
                          <a:spcPts val="115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H&amp;AC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National office  staff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H&amp;AC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BF8F"/>
                    </a:solidFill>
                  </a:tcPr>
                </a:tc>
              </a:tr>
              <a:tr h="1005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B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FED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9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Honours &amp; Awards Communication Plan.docx</dc:title>
  <dcterms:created xsi:type="dcterms:W3CDTF">2019-12-02T20:28:23Z</dcterms:created>
  <dcterms:modified xsi:type="dcterms:W3CDTF">2019-12-02T20:28:23Z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2019-12-02T00:00:00Z</vt:filetime>
  </property>
  <property fmtid="{D5CDD505-2E9C-101B-9397-08002B2CF9AE}" pid="3" name="Creator">
    <vt:lpwstr>Word</vt:lpwstr>
  </property>
  <property fmtid="{D5CDD505-2E9C-101B-9397-08002B2CF9AE}" pid="4" name="LastSaved">
    <vt:filetime>2019-12-02T00:00:00Z</vt:filetime>
  </property>
</Properties>
</file>