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95" r:id="rId5"/>
    <p:sldId id="308" r:id="rId6"/>
    <p:sldId id="260" r:id="rId7"/>
    <p:sldId id="262" r:id="rId8"/>
    <p:sldId id="263" r:id="rId9"/>
    <p:sldId id="264" r:id="rId10"/>
    <p:sldId id="309" r:id="rId11"/>
    <p:sldId id="306" r:id="rId12"/>
    <p:sldId id="265" r:id="rId13"/>
    <p:sldId id="266" r:id="rId14"/>
    <p:sldId id="267" r:id="rId15"/>
    <p:sldId id="268" r:id="rId16"/>
    <p:sldId id="280" r:id="rId17"/>
    <p:sldId id="279" r:id="rId18"/>
    <p:sldId id="281" r:id="rId19"/>
    <p:sldId id="302" r:id="rId20"/>
    <p:sldId id="303" r:id="rId21"/>
    <p:sldId id="307" r:id="rId22"/>
    <p:sldId id="304" r:id="rId23"/>
    <p:sldId id="305" r:id="rId24"/>
    <p:sldId id="301" r:id="rId2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60" autoAdjust="0"/>
    <p:restoredTop sz="67191" autoAdjust="0"/>
  </p:normalViewPr>
  <p:slideViewPr>
    <p:cSldViewPr snapToGrid="0" snapToObjects="1">
      <p:cViewPr>
        <p:scale>
          <a:sx n="53" d="100"/>
          <a:sy n="53" d="100"/>
        </p:scale>
        <p:origin x="-1632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594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4" d="100"/>
          <a:sy n="54" d="100"/>
        </p:scale>
        <p:origin x="2128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D2112A-DDA0-4588-8641-26F780362B7A}" type="datetimeFigureOut">
              <a:rPr lang="en-CA" smtClean="0"/>
              <a:t>2018-06-15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E5141A-76DE-4180-B4EC-504566E31B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496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5141A-76DE-4180-B4EC-504566E31BE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2413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CA" altLang="en-US" sz="900" dirty="0">
              <a:solidFill>
                <a:srgbClr val="000000"/>
              </a:solidFill>
              <a:ea typeface="ヒラギノ角ゴ Pro W3" pitchFamily="-4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5141A-76DE-4180-B4EC-504566E31BEF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0828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3748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CA" altLang="en-US" dirty="0">
              <a:solidFill>
                <a:srgbClr val="000000"/>
              </a:solidFill>
              <a:ea typeface="ヒラギノ角ゴ Pro W3" pitchFamily="-4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5141A-76DE-4180-B4EC-504566E31BEF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5201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5141A-76DE-4180-B4EC-504566E31BEF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6767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5141A-76DE-4180-B4EC-504566E31BEF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8436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5141A-76DE-4180-B4EC-504566E31BEF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3130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5141A-76DE-4180-B4EC-504566E31BEF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1553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 sz="1200" dirty="0" smtClean="0">
              <a:ea typeface="ヒラギノ角ゴ Pro W3" pitchFamily="-10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5141A-76DE-4180-B4EC-504566E31BEF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7857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5141A-76DE-4180-B4EC-504566E31BEF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81556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5141A-76DE-4180-B4EC-504566E31BEF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2762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5141A-76DE-4180-B4EC-504566E31BEF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1778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5141A-76DE-4180-B4EC-504566E31BE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9505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5141A-76DE-4180-B4EC-504566E31BEF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59696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5141A-76DE-4180-B4EC-504566E31BEF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0102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5141A-76DE-4180-B4EC-504566E31BEF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9136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5141A-76DE-4180-B4EC-504566E31BEF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8934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5141A-76DE-4180-B4EC-504566E31BEF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0599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5141A-76DE-4180-B4EC-504566E31BEF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1059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5141A-76DE-4180-B4EC-504566E31BEF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617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0499" y="4473891"/>
            <a:ext cx="6637867" cy="4496853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5141A-76DE-4180-B4EC-504566E31BEF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1037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5141A-76DE-4180-B4EC-504566E31BEF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1462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0844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201824"/>
            <a:ext cx="7772400" cy="5476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subtitle</a:t>
            </a:r>
            <a:r>
              <a:rPr lang="fr-CA" dirty="0" smtClean="0"/>
              <a:t>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4108" y="305770"/>
            <a:ext cx="1387928" cy="365125"/>
          </a:xfrm>
        </p:spPr>
        <p:txBody>
          <a:bodyPr/>
          <a:lstStyle/>
          <a:p>
            <a:fld id="{D91BB184-2EE0-3047-B1AE-8525477563CD}" type="datetimeFigureOut">
              <a:rPr lang="en-US" smtClean="0"/>
              <a:t>6/15/2018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0756" y="207799"/>
            <a:ext cx="1250043" cy="365125"/>
          </a:xfrm>
        </p:spPr>
        <p:txBody>
          <a:bodyPr/>
          <a:lstStyle/>
          <a:p>
            <a:fld id="{61CB8F5A-7819-9846-91DC-6B4AD65698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5102831"/>
            <a:ext cx="8229600" cy="109899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0364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B184-2EE0-3047-B1AE-8525477563CD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B8F5A-7819-9846-91DC-6B4AD6569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04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B184-2EE0-3047-B1AE-8525477563CD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B8F5A-7819-9846-91DC-6B4AD6569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5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B184-2EE0-3047-B1AE-8525477563CD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B8F5A-7819-9846-91DC-6B4AD6569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08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08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598887"/>
            <a:ext cx="7772400" cy="6794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108448"/>
            <a:ext cx="7772400" cy="4904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B184-2EE0-3047-B1AE-8525477563CD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B8F5A-7819-9846-91DC-6B4AD6569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43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B184-2EE0-3047-B1AE-8525477563CD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B8F5A-7819-9846-91DC-6B4AD6569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2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B184-2EE0-3047-B1AE-8525477563CD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B8F5A-7819-9846-91DC-6B4AD6569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83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B184-2EE0-3047-B1AE-8525477563CD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B8F5A-7819-9846-91DC-6B4AD6569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45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B184-2EE0-3047-B1AE-8525477563CD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B8F5A-7819-9846-91DC-6B4AD65698C9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6382_Cadets_PPT-template_P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93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B184-2EE0-3047-B1AE-8525477563CD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B8F5A-7819-9846-91DC-6B4AD6569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43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B184-2EE0-3047-B1AE-8525477563CD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B8F5A-7819-9846-91DC-6B4AD6569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93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654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3"/>
            <a:r>
              <a:rPr lang="fr-CA" dirty="0" err="1" smtClean="0"/>
              <a:t>Fourth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4"/>
            <a:r>
              <a:rPr lang="fr-CA" dirty="0" err="1" smtClean="0"/>
              <a:t>Fifth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BB184-2EE0-3047-B1AE-8525477563CD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B8F5A-7819-9846-91DC-6B4AD65698C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68092"/>
            <a:ext cx="9144000" cy="8899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5443" y="6066064"/>
            <a:ext cx="1518556" cy="79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1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1" y="5102831"/>
            <a:ext cx="8663709" cy="1098993"/>
          </a:xfrm>
        </p:spPr>
        <p:txBody>
          <a:bodyPr>
            <a:normAutofit fontScale="90000"/>
          </a:bodyPr>
          <a:lstStyle/>
          <a:p>
            <a:r>
              <a:rPr lang="en-CA" altLang="en-US" sz="2800" kern="0" dirty="0" smtClean="0">
                <a:solidFill>
                  <a:srgbClr val="000000"/>
                </a:solidFill>
                <a:latin typeface="Arial"/>
              </a:rPr>
              <a:t>Air Cadet </a:t>
            </a:r>
            <a:r>
              <a:rPr lang="en-CA" altLang="en-US" sz="2800" kern="0" dirty="0">
                <a:solidFill>
                  <a:srgbClr val="000000"/>
                </a:solidFill>
                <a:latin typeface="Arial"/>
              </a:rPr>
              <a:t>League of </a:t>
            </a:r>
            <a:r>
              <a:rPr lang="en-CA" altLang="en-US" sz="2800" kern="0" dirty="0" smtClean="0">
                <a:solidFill>
                  <a:srgbClr val="000000"/>
                </a:solidFill>
                <a:latin typeface="Arial"/>
              </a:rPr>
              <a:t>Canada - Annual </a:t>
            </a:r>
            <a:r>
              <a:rPr lang="en-CA" altLang="en-US" sz="2800" kern="0" dirty="0">
                <a:solidFill>
                  <a:srgbClr val="000000"/>
                </a:solidFill>
                <a:latin typeface="Arial"/>
              </a:rPr>
              <a:t>General </a:t>
            </a:r>
            <a:r>
              <a:rPr lang="en-CA" altLang="en-US" sz="2800" kern="0" dirty="0" smtClean="0">
                <a:solidFill>
                  <a:srgbClr val="000000"/>
                </a:solidFill>
                <a:latin typeface="Arial"/>
              </a:rPr>
              <a:t>Meeting</a:t>
            </a:r>
            <a:br>
              <a:rPr lang="en-CA" altLang="en-US" sz="2800" kern="0" dirty="0" smtClean="0">
                <a:solidFill>
                  <a:srgbClr val="000000"/>
                </a:solidFill>
                <a:latin typeface="Arial"/>
              </a:rPr>
            </a:br>
            <a:r>
              <a:rPr lang="en-CA" altLang="en-US" sz="2800" kern="0" dirty="0" smtClean="0">
                <a:solidFill>
                  <a:srgbClr val="000000"/>
                </a:solidFill>
                <a:latin typeface="Arial"/>
              </a:rPr>
              <a:t>16 June </a:t>
            </a:r>
            <a:r>
              <a:rPr lang="en-CA" altLang="en-US" sz="2800" kern="0" dirty="0">
                <a:solidFill>
                  <a:srgbClr val="000000"/>
                </a:solidFill>
                <a:latin typeface="Arial"/>
              </a:rPr>
              <a:t>2018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r>
              <a:rPr lang="en-CA" altLang="en-US" sz="2800" kern="0" dirty="0">
                <a:solidFill>
                  <a:srgbClr val="000000"/>
                </a:solidFill>
                <a:latin typeface="Arial" panose="020B0604020202020204" pitchFamily="34" charset="0"/>
              </a:rPr>
              <a:t>BGen K.L. Woiden, </a:t>
            </a:r>
            <a:r>
              <a:rPr lang="en-CA" altLang="en-US" sz="2800" kern="0" dirty="0" smtClean="0">
                <a:solidFill>
                  <a:srgbClr val="000000"/>
                </a:solidFill>
                <a:latin typeface="Arial" panose="020B0604020202020204" pitchFamily="34" charset="0"/>
              </a:rPr>
              <a:t>Commander </a:t>
            </a:r>
          </a:p>
          <a:p>
            <a:pPr>
              <a:lnSpc>
                <a:spcPct val="90000"/>
              </a:lnSpc>
            </a:pPr>
            <a:r>
              <a:rPr lang="en-CA" alt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National </a:t>
            </a:r>
            <a:r>
              <a:rPr lang="en-CA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Cadet and Junior Canadian </a:t>
            </a:r>
            <a:r>
              <a:rPr lang="en-CA" alt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Rangers Support </a:t>
            </a:r>
            <a:r>
              <a:rPr lang="en-CA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Group</a:t>
            </a:r>
          </a:p>
          <a:p>
            <a:pPr lvl="0" defTabSz="914400" fontAlgn="base">
              <a:lnSpc>
                <a:spcPct val="90000"/>
              </a:lnSpc>
              <a:spcAft>
                <a:spcPct val="0"/>
              </a:spcAft>
            </a:pPr>
            <a:endParaRPr lang="en-CA" altLang="en-US" sz="2800" kern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defTabSz="914400" fontAlgn="base">
              <a:lnSpc>
                <a:spcPct val="90000"/>
              </a:lnSpc>
              <a:spcAft>
                <a:spcPct val="0"/>
              </a:spcAft>
            </a:pPr>
            <a:endParaRPr lang="en-CA" altLang="en-US" sz="2800" kern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9042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1152815" y="3858174"/>
            <a:ext cx="187325" cy="1396999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1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620"/>
            <a:ext cx="8229600" cy="69518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en-CA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ヒラギノ角ゴ Pro W3" pitchFamily="-105" charset="-128"/>
                <a:cs typeface="+mn-cs"/>
              </a:rPr>
              <a:t>Departmental Results Framework (DRF</a:t>
            </a:r>
            <a:r>
              <a:rPr lang="en-CA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ヒラギノ角ゴ Pro W3" pitchFamily="-105" charset="-128"/>
                <a:cs typeface="+mn-cs"/>
              </a:rPr>
              <a:t>)</a:t>
            </a:r>
            <a:endParaRPr lang="en-CA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2800"/>
            <a:ext cx="8229600" cy="4442373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en-CA" sz="2400" b="1" dirty="0">
                <a:solidFill>
                  <a:srgbClr val="626368"/>
                </a:solidFill>
              </a:rPr>
              <a:t>Transition</a:t>
            </a:r>
            <a:r>
              <a:rPr lang="en-CA" sz="2400" kern="0" dirty="0">
                <a:solidFill>
                  <a:srgbClr val="1F497D"/>
                </a:solidFill>
                <a:latin typeface="Arial Bold" pitchFamily="34" charset="0"/>
                <a:ea typeface="ＭＳ Ｐゴシック" pitchFamily="-107" charset="-128"/>
                <a:cs typeface="Arial Bold" pitchFamily="34" charset="0"/>
              </a:rPr>
              <a:t> </a:t>
            </a:r>
            <a:r>
              <a:rPr lang="en-CA" sz="2400" b="1" dirty="0">
                <a:solidFill>
                  <a:srgbClr val="626368"/>
                </a:solidFill>
              </a:rPr>
              <a:t>to a New Architecture</a:t>
            </a:r>
          </a:p>
          <a:p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233363" y="1271588"/>
            <a:ext cx="1900237" cy="57626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Linked to Promote Canadian Interests &amp; Values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14313" y="1663700"/>
            <a:ext cx="1847850" cy="801688"/>
          </a:xfrm>
          <a:prstGeom prst="rect">
            <a:avLst/>
          </a:prstGeom>
          <a:solidFill>
            <a:srgbClr val="1C5855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Strategic Outcome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152525" y="2740025"/>
            <a:ext cx="900113" cy="80168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 dirty="0">
                <a:solidFill>
                  <a:prstClr val="white"/>
                </a:solidFill>
              </a:rPr>
              <a:t>PAA Program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3779" y="3871913"/>
            <a:ext cx="187325" cy="1396999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12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7496" y="3871913"/>
            <a:ext cx="187325" cy="1396999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12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24995" y="3862994"/>
            <a:ext cx="187325" cy="1396999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12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466850" y="3871913"/>
            <a:ext cx="658813" cy="1396999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0" dirty="0">
                <a:solidFill>
                  <a:prstClr val="white"/>
                </a:solidFill>
              </a:rPr>
              <a:t>Sub-Programs or Sub-Sub Programs</a:t>
            </a:r>
          </a:p>
        </p:txBody>
      </p:sp>
      <p:sp>
        <p:nvSpPr>
          <p:cNvPr id="16" name="Flowchart: Document 15"/>
          <p:cNvSpPr/>
          <p:nvPr/>
        </p:nvSpPr>
        <p:spPr bwMode="auto">
          <a:xfrm>
            <a:off x="1833563" y="3427413"/>
            <a:ext cx="438150" cy="417511"/>
          </a:xfrm>
          <a:prstGeom prst="flowChartDocument">
            <a:avLst/>
          </a:prstGeom>
          <a:solidFill>
            <a:srgbClr val="FF9966"/>
          </a:solidFill>
          <a:ln w="635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00" dirty="0">
                <a:solidFill>
                  <a:prstClr val="black"/>
                </a:solidFill>
              </a:rPr>
              <a:t>Expected Result</a:t>
            </a:r>
          </a:p>
        </p:txBody>
      </p:sp>
      <p:sp>
        <p:nvSpPr>
          <p:cNvPr id="17" name="Flowchart: Process 16"/>
          <p:cNvSpPr/>
          <p:nvPr/>
        </p:nvSpPr>
        <p:spPr bwMode="auto">
          <a:xfrm>
            <a:off x="3332163" y="1900238"/>
            <a:ext cx="2125662" cy="1401762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="1" dirty="0">
                <a:solidFill>
                  <a:prstClr val="white"/>
                </a:solidFill>
              </a:rPr>
              <a:t>Core 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="1" dirty="0">
                <a:solidFill>
                  <a:prstClr val="white"/>
                </a:solidFill>
              </a:rPr>
              <a:t>  Responsibility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1400" b="1" dirty="0">
              <a:solidFill>
                <a:prstClr val="white"/>
              </a:solidFill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1400" b="1" dirty="0">
              <a:solidFill>
                <a:prstClr val="white"/>
              </a:solidFill>
            </a:endParaRPr>
          </a:p>
        </p:txBody>
      </p:sp>
      <p:sp>
        <p:nvSpPr>
          <p:cNvPr id="18" name="Flowchart: Multidocument 17"/>
          <p:cNvSpPr/>
          <p:nvPr/>
        </p:nvSpPr>
        <p:spPr bwMode="auto">
          <a:xfrm>
            <a:off x="3744913" y="2770188"/>
            <a:ext cx="1373187" cy="1046162"/>
          </a:xfrm>
          <a:prstGeom prst="flowChartMultidocument">
            <a:avLst/>
          </a:prstGeom>
          <a:solidFill>
            <a:srgbClr val="C7839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 dirty="0">
                <a:solidFill>
                  <a:prstClr val="white"/>
                </a:solidFill>
              </a:rPr>
              <a:t>Results and Indicators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197225" y="4679950"/>
            <a:ext cx="784225" cy="455613"/>
          </a:xfrm>
          <a:prstGeom prst="rect">
            <a:avLst/>
          </a:prstGeom>
          <a:solidFill>
            <a:srgbClr val="FF996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0" dirty="0">
                <a:solidFill>
                  <a:prstClr val="white"/>
                </a:solidFill>
              </a:rPr>
              <a:t>Program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022725" y="4686300"/>
            <a:ext cx="785813" cy="458788"/>
          </a:xfrm>
          <a:prstGeom prst="rect">
            <a:avLst/>
          </a:prstGeom>
          <a:solidFill>
            <a:srgbClr val="FF996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0" dirty="0">
                <a:solidFill>
                  <a:prstClr val="white"/>
                </a:solidFill>
              </a:rPr>
              <a:t>Program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841875" y="4679950"/>
            <a:ext cx="785813" cy="455613"/>
          </a:xfrm>
          <a:prstGeom prst="rect">
            <a:avLst/>
          </a:prstGeom>
          <a:solidFill>
            <a:srgbClr val="FF996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0" dirty="0">
                <a:solidFill>
                  <a:prstClr val="white"/>
                </a:solidFill>
              </a:rPr>
              <a:t>Program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42757" y="834481"/>
            <a:ext cx="2330450" cy="110807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00" b="1" u="sng" dirty="0">
                <a:solidFill>
                  <a:prstClr val="black"/>
                </a:solidFill>
                <a:latin typeface="Calibri"/>
                <a:ea typeface="+mn-ea"/>
              </a:rPr>
              <a:t>Linked to Core Responsibility 3 (Defence Team)</a:t>
            </a:r>
            <a:r>
              <a:rPr lang="en-CA" sz="1100" b="1" dirty="0">
                <a:solidFill>
                  <a:prstClr val="black"/>
                </a:solidFill>
                <a:latin typeface="Calibri"/>
                <a:ea typeface="+mn-ea"/>
              </a:rPr>
              <a:t>: </a:t>
            </a: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100" b="1" dirty="0">
                <a:solidFill>
                  <a:prstClr val="black"/>
                </a:solidFill>
                <a:latin typeface="Calibri"/>
                <a:ea typeface="+mn-ea"/>
              </a:rPr>
              <a:t>Includes “Strengthen Canadian Communities by Investing in Youth” in CR description</a:t>
            </a:r>
          </a:p>
        </p:txBody>
      </p:sp>
      <p:sp>
        <p:nvSpPr>
          <p:cNvPr id="23" name="Flowchart: Process 22"/>
          <p:cNvSpPr/>
          <p:nvPr/>
        </p:nvSpPr>
        <p:spPr bwMode="auto">
          <a:xfrm>
            <a:off x="5781675" y="1900238"/>
            <a:ext cx="2125663" cy="1401762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="1" dirty="0">
                <a:solidFill>
                  <a:prstClr val="white"/>
                </a:solidFill>
              </a:rPr>
              <a:t>Core 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="1" dirty="0">
                <a:solidFill>
                  <a:prstClr val="white"/>
                </a:solidFill>
              </a:rPr>
              <a:t>  Responsibility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1400" b="1" dirty="0">
              <a:solidFill>
                <a:prstClr val="white"/>
              </a:solidFill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1400" b="1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497638" y="4686300"/>
            <a:ext cx="785812" cy="458788"/>
          </a:xfrm>
          <a:prstGeom prst="rect">
            <a:avLst/>
          </a:prstGeom>
          <a:solidFill>
            <a:srgbClr val="FF996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0" dirty="0">
                <a:solidFill>
                  <a:prstClr val="white"/>
                </a:solidFill>
              </a:rPr>
              <a:t>Program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7318375" y="4679950"/>
            <a:ext cx="784225" cy="455613"/>
          </a:xfrm>
          <a:prstGeom prst="rect">
            <a:avLst/>
          </a:prstGeom>
          <a:solidFill>
            <a:srgbClr val="FF996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0" dirty="0">
                <a:solidFill>
                  <a:prstClr val="white"/>
                </a:solidFill>
              </a:rPr>
              <a:t>Program</a:t>
            </a:r>
          </a:p>
        </p:txBody>
      </p:sp>
      <p:sp>
        <p:nvSpPr>
          <p:cNvPr id="28" name="TextBox 27"/>
          <p:cNvSpPr txBox="1"/>
          <p:nvPr/>
        </p:nvSpPr>
        <p:spPr bwMode="auto">
          <a:xfrm rot="10800000">
            <a:off x="8103698" y="1303338"/>
            <a:ext cx="653582" cy="2989006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Departmental Results 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Framework</a:t>
            </a:r>
          </a:p>
        </p:txBody>
      </p:sp>
      <p:sp>
        <p:nvSpPr>
          <p:cNvPr id="29" name="TextBox 28"/>
          <p:cNvSpPr txBox="1"/>
          <p:nvPr/>
        </p:nvSpPr>
        <p:spPr bwMode="auto">
          <a:xfrm rot="10800000">
            <a:off x="8214193" y="4318633"/>
            <a:ext cx="653582" cy="1320167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Program 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Inventory</a:t>
            </a:r>
          </a:p>
        </p:txBody>
      </p:sp>
      <p:sp>
        <p:nvSpPr>
          <p:cNvPr id="30" name="TextBox 29"/>
          <p:cNvSpPr txBox="1"/>
          <p:nvPr/>
        </p:nvSpPr>
        <p:spPr>
          <a:xfrm rot="5400000">
            <a:off x="8198644" y="4775994"/>
            <a:ext cx="1600200" cy="27781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 b="1" dirty="0">
                <a:solidFill>
                  <a:prstClr val="black"/>
                </a:solidFill>
                <a:latin typeface="Calibri"/>
                <a:ea typeface="+mn-ea"/>
              </a:rPr>
              <a:t>Operational Level</a:t>
            </a:r>
          </a:p>
        </p:txBody>
      </p:sp>
      <p:grpSp>
        <p:nvGrpSpPr>
          <p:cNvPr id="31" name="Group 2"/>
          <p:cNvGrpSpPr>
            <a:grpSpLocks/>
          </p:cNvGrpSpPr>
          <p:nvPr/>
        </p:nvGrpSpPr>
        <p:grpSpPr bwMode="auto">
          <a:xfrm>
            <a:off x="179388" y="1303338"/>
            <a:ext cx="8688387" cy="4335462"/>
            <a:chOff x="142875" y="1156419"/>
            <a:chExt cx="9001125" cy="3077512"/>
          </a:xfrm>
        </p:grpSpPr>
        <p:sp>
          <p:nvSpPr>
            <p:cNvPr id="42" name="Flowchart: Multidocument 41"/>
            <p:cNvSpPr/>
            <p:nvPr/>
          </p:nvSpPr>
          <p:spPr>
            <a:xfrm>
              <a:off x="6400737" y="2197657"/>
              <a:ext cx="1422616" cy="742614"/>
            </a:xfrm>
            <a:prstGeom prst="flowChartMultidocument">
              <a:avLst/>
            </a:prstGeom>
            <a:solidFill>
              <a:srgbClr val="C78392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1200" dirty="0" err="1" smtClean="0">
                  <a:solidFill>
                    <a:prstClr val="white"/>
                  </a:solidFill>
                </a:rPr>
                <a:t>Resultnd</a:t>
              </a:r>
              <a:r>
                <a:rPr lang="en-CA" sz="1200" dirty="0" smtClean="0">
                  <a:solidFill>
                    <a:prstClr val="white"/>
                  </a:solidFill>
                </a:rPr>
                <a:t> </a:t>
              </a:r>
              <a:r>
                <a:rPr lang="en-CA" sz="1200" dirty="0">
                  <a:solidFill>
                    <a:prstClr val="white"/>
                  </a:solidFill>
                </a:rPr>
                <a:t>Indicators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42875" y="2176246"/>
              <a:ext cx="932511" cy="5690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1270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1200" dirty="0">
                  <a:solidFill>
                    <a:prstClr val="white"/>
                  </a:solidFill>
                </a:rPr>
                <a:t>PAA Program</a:t>
              </a:r>
            </a:p>
          </p:txBody>
        </p:sp>
        <p:sp>
          <p:nvSpPr>
            <p:cNvPr id="32" name="Flowchart: Process 31"/>
            <p:cNvSpPr/>
            <p:nvPr/>
          </p:nvSpPr>
          <p:spPr>
            <a:xfrm>
              <a:off x="5946816" y="1580126"/>
              <a:ext cx="2202176" cy="995036"/>
            </a:xfrm>
            <a:prstGeom prst="flowChartProcess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2000" b="1" dirty="0">
                  <a:solidFill>
                    <a:prstClr val="white"/>
                  </a:solidFill>
                </a:rPr>
                <a:t>Core 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2000" b="1" dirty="0">
                  <a:solidFill>
                    <a:prstClr val="white"/>
                  </a:solidFill>
                </a:rPr>
                <a:t>  Responsibility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1400" b="1" dirty="0">
                <a:solidFill>
                  <a:prstClr val="white"/>
                </a:solidFill>
              </a:endParaRP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33" name="Flowchart: Process 32"/>
            <p:cNvSpPr/>
            <p:nvPr/>
          </p:nvSpPr>
          <p:spPr>
            <a:xfrm>
              <a:off x="3409134" y="1580126"/>
              <a:ext cx="2202175" cy="995036"/>
            </a:xfrm>
            <a:prstGeom prst="flowChartProcess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2000" b="1" dirty="0">
                  <a:solidFill>
                    <a:prstClr val="white"/>
                  </a:solidFill>
                </a:rPr>
                <a:t>Core 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2000" b="1" dirty="0">
                  <a:solidFill>
                    <a:prstClr val="white"/>
                  </a:solidFill>
                </a:rPr>
                <a:t>  Responsibility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1400" b="1" dirty="0">
                <a:solidFill>
                  <a:prstClr val="white"/>
                </a:solidFill>
              </a:endParaRP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1400" b="1" dirty="0">
                <a:solidFill>
                  <a:prstClr val="white"/>
                </a:solidFill>
              </a:endParaRPr>
            </a:p>
          </p:txBody>
        </p:sp>
        <p:cxnSp>
          <p:nvCxnSpPr>
            <p:cNvPr id="34" name="Elbow Connector 55"/>
            <p:cNvCxnSpPr/>
            <p:nvPr/>
          </p:nvCxnSpPr>
          <p:spPr>
            <a:xfrm>
              <a:off x="7075040" y="2296823"/>
              <a:ext cx="0" cy="12508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34"/>
            <p:cNvCxnSpPr>
              <a:endCxn id="38" idx="0"/>
            </p:cNvCxnSpPr>
            <p:nvPr/>
          </p:nvCxnSpPr>
          <p:spPr>
            <a:xfrm rot="16200000" flipH="1">
              <a:off x="7020982" y="2629220"/>
              <a:ext cx="978133" cy="870016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35"/>
            <p:cNvCxnSpPr>
              <a:endCxn id="37" idx="0"/>
            </p:cNvCxnSpPr>
            <p:nvPr/>
          </p:nvCxnSpPr>
          <p:spPr>
            <a:xfrm rot="5400000">
              <a:off x="6168235" y="2646489"/>
              <a:ext cx="978133" cy="83547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5831691" y="3553295"/>
              <a:ext cx="814098" cy="323415"/>
            </a:xfrm>
            <a:prstGeom prst="rect">
              <a:avLst/>
            </a:prstGeom>
            <a:solidFill>
              <a:srgbClr val="FF9966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1000" dirty="0">
                  <a:solidFill>
                    <a:prstClr val="white"/>
                  </a:solidFill>
                </a:rPr>
                <a:t>Program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538829" y="3553295"/>
              <a:ext cx="812453" cy="323415"/>
            </a:xfrm>
            <a:prstGeom prst="rect">
              <a:avLst/>
            </a:prstGeom>
            <a:solidFill>
              <a:srgbClr val="FF9966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1000" dirty="0">
                  <a:solidFill>
                    <a:prstClr val="white"/>
                  </a:solidFill>
                </a:rPr>
                <a:t>Program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688550" y="3557802"/>
              <a:ext cx="814097" cy="325669"/>
            </a:xfrm>
            <a:prstGeom prst="rect">
              <a:avLst/>
            </a:prstGeom>
            <a:solidFill>
              <a:srgbClr val="FF9966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1000" dirty="0">
                  <a:solidFill>
                    <a:prstClr val="white"/>
                  </a:solidFill>
                </a:rPr>
                <a:t>Program</a:t>
              </a:r>
            </a:p>
          </p:txBody>
        </p:sp>
        <p:sp>
          <p:nvSpPr>
            <p:cNvPr id="40" name="Left Bracket 39"/>
            <p:cNvSpPr/>
            <p:nvPr/>
          </p:nvSpPr>
          <p:spPr>
            <a:xfrm flipH="1">
              <a:off x="8142414" y="1440393"/>
              <a:ext cx="246696" cy="1539320"/>
            </a:xfrm>
            <a:prstGeom prst="leftBracket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1800" dirty="0">
                <a:solidFill>
                  <a:prstClr val="black"/>
                </a:solidFill>
              </a:endParaRPr>
            </a:p>
          </p:txBody>
        </p:sp>
        <p:sp>
          <p:nvSpPr>
            <p:cNvPr id="41" name="Left Bracket 40"/>
            <p:cNvSpPr/>
            <p:nvPr/>
          </p:nvSpPr>
          <p:spPr>
            <a:xfrm flipH="1">
              <a:off x="8280563" y="3348202"/>
              <a:ext cx="195712" cy="720077"/>
            </a:xfrm>
            <a:prstGeom prst="leftBracket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1800" dirty="0">
                <a:solidFill>
                  <a:prstClr val="black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rot="10800000">
              <a:off x="8352420" y="1156419"/>
              <a:ext cx="677108" cy="2121735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1600" dirty="0">
                  <a:solidFill>
                    <a:prstClr val="black"/>
                  </a:solidFill>
                  <a:latin typeface="Calibri"/>
                  <a:ea typeface="ＭＳ Ｐゴシック" pitchFamily="34" charset="-128"/>
                </a:rPr>
                <a:t>Departmental Results 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1600" dirty="0">
                  <a:solidFill>
                    <a:prstClr val="black"/>
                  </a:solidFill>
                  <a:latin typeface="Calibri"/>
                  <a:ea typeface="ＭＳ Ｐゴシック" pitchFamily="34" charset="-128"/>
                </a:rPr>
                <a:t>Framework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 rot="10800000">
              <a:off x="8466892" y="3296815"/>
              <a:ext cx="677108" cy="937116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1600" dirty="0">
                  <a:solidFill>
                    <a:prstClr val="black"/>
                  </a:solidFill>
                  <a:latin typeface="Calibri"/>
                  <a:ea typeface="ＭＳ Ｐゴシック" pitchFamily="34" charset="-128"/>
                </a:rPr>
                <a:t>Program 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1600" dirty="0">
                  <a:solidFill>
                    <a:prstClr val="black"/>
                  </a:solidFill>
                  <a:latin typeface="Calibri"/>
                  <a:ea typeface="ＭＳ Ｐゴシック" pitchFamily="34" charset="-128"/>
                </a:rPr>
                <a:t>Inventory</a:t>
              </a:r>
            </a:p>
          </p:txBody>
        </p:sp>
        <p:cxnSp>
          <p:nvCxnSpPr>
            <p:cNvPr id="45" name="Elbow Connector 55"/>
            <p:cNvCxnSpPr/>
            <p:nvPr/>
          </p:nvCxnSpPr>
          <p:spPr>
            <a:xfrm>
              <a:off x="4511044" y="2296823"/>
              <a:ext cx="0" cy="12508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lbow Connector 45"/>
            <p:cNvCxnSpPr>
              <a:endCxn id="49" idx="0"/>
            </p:cNvCxnSpPr>
            <p:nvPr/>
          </p:nvCxnSpPr>
          <p:spPr>
            <a:xfrm rot="16200000" flipH="1">
              <a:off x="4456986" y="2629220"/>
              <a:ext cx="978133" cy="870015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46"/>
            <p:cNvCxnSpPr>
              <a:endCxn id="48" idx="0"/>
            </p:cNvCxnSpPr>
            <p:nvPr/>
          </p:nvCxnSpPr>
          <p:spPr>
            <a:xfrm rot="5400000">
              <a:off x="3604239" y="2646489"/>
              <a:ext cx="978133" cy="83547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3269339" y="3553295"/>
              <a:ext cx="812453" cy="323415"/>
            </a:xfrm>
            <a:prstGeom prst="rect">
              <a:avLst/>
            </a:prstGeom>
            <a:solidFill>
              <a:srgbClr val="FF9966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1000" dirty="0">
                  <a:solidFill>
                    <a:prstClr val="white"/>
                  </a:solidFill>
                </a:rPr>
                <a:t>Program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973188" y="3553295"/>
              <a:ext cx="814098" cy="323415"/>
            </a:xfrm>
            <a:prstGeom prst="rect">
              <a:avLst/>
            </a:prstGeom>
            <a:solidFill>
              <a:srgbClr val="FF9966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1000" dirty="0">
                  <a:solidFill>
                    <a:prstClr val="white"/>
                  </a:solidFill>
                </a:rPr>
                <a:t>Program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124553" y="3557802"/>
              <a:ext cx="814098" cy="325669"/>
            </a:xfrm>
            <a:prstGeom prst="rect">
              <a:avLst/>
            </a:prstGeom>
            <a:solidFill>
              <a:srgbClr val="FF9966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1000" dirty="0">
                  <a:solidFill>
                    <a:prstClr val="white"/>
                  </a:solidFill>
                </a:rPr>
                <a:t>Program</a:t>
              </a:r>
            </a:p>
          </p:txBody>
        </p:sp>
        <p:sp>
          <p:nvSpPr>
            <p:cNvPr id="51" name="Flowchart: Multidocument 50"/>
            <p:cNvSpPr/>
            <p:nvPr/>
          </p:nvSpPr>
          <p:spPr>
            <a:xfrm>
              <a:off x="3836741" y="2197657"/>
              <a:ext cx="1422615" cy="742614"/>
            </a:xfrm>
            <a:prstGeom prst="flowChartMultidocument">
              <a:avLst/>
            </a:prstGeom>
            <a:solidFill>
              <a:srgbClr val="C78392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1200" dirty="0">
                  <a:solidFill>
                    <a:prstClr val="white"/>
                  </a:solidFill>
                </a:rPr>
                <a:t>Results and Indicators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79057" y="1412221"/>
              <a:ext cx="1914363" cy="569075"/>
            </a:xfrm>
            <a:prstGeom prst="rect">
              <a:avLst/>
            </a:prstGeom>
            <a:solidFill>
              <a:srgbClr val="1C5855"/>
            </a:solidFill>
            <a:ln w="1270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1200" dirty="0">
                  <a:solidFill>
                    <a:prstClr val="white"/>
                  </a:solidFill>
                </a:rPr>
                <a:t>Strategic Outcome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151040" y="2176246"/>
              <a:ext cx="932513" cy="5690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1270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1200" dirty="0">
                  <a:solidFill>
                    <a:prstClr val="white"/>
                  </a:solidFill>
                </a:rPr>
                <a:t>PAA Program</a:t>
              </a:r>
            </a:p>
          </p:txBody>
        </p:sp>
        <p:sp>
          <p:nvSpPr>
            <p:cNvPr id="55" name="Flowchart: Document 54"/>
            <p:cNvSpPr/>
            <p:nvPr/>
          </p:nvSpPr>
          <p:spPr>
            <a:xfrm>
              <a:off x="1856592" y="2664186"/>
              <a:ext cx="453921" cy="296369"/>
            </a:xfrm>
            <a:prstGeom prst="flowChartDocument">
              <a:avLst/>
            </a:prstGeom>
            <a:solidFill>
              <a:srgbClr val="FF9966"/>
            </a:solidFill>
            <a:ln w="6350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800" dirty="0">
                  <a:solidFill>
                    <a:prstClr val="black"/>
                  </a:solidFill>
                </a:rPr>
                <a:t>Expected Result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476679" y="2979713"/>
              <a:ext cx="682527" cy="99165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1270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1000" dirty="0">
                  <a:solidFill>
                    <a:prstClr val="white"/>
                  </a:solidFill>
                </a:rPr>
                <a:t>Sub-Programs or Sub-Sub Programs</a:t>
              </a:r>
            </a:p>
          </p:txBody>
        </p:sp>
        <p:sp>
          <p:nvSpPr>
            <p:cNvPr id="57" name="Flowchart: Document 56"/>
            <p:cNvSpPr/>
            <p:nvPr/>
          </p:nvSpPr>
          <p:spPr>
            <a:xfrm>
              <a:off x="1943757" y="3924039"/>
              <a:ext cx="453921" cy="297497"/>
            </a:xfrm>
            <a:prstGeom prst="flowChartDocument">
              <a:avLst/>
            </a:prstGeom>
            <a:solidFill>
              <a:srgbClr val="FF9966"/>
            </a:solidFill>
            <a:ln w="6350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800" dirty="0">
                  <a:solidFill>
                    <a:prstClr val="black"/>
                  </a:solidFill>
                </a:rPr>
                <a:t>Expected Result</a:t>
              </a:r>
            </a:p>
          </p:txBody>
        </p:sp>
        <p:cxnSp>
          <p:nvCxnSpPr>
            <p:cNvPr id="58" name="Straight Arrow Connector 57"/>
            <p:cNvCxnSpPr>
              <a:stCxn id="52" idx="3"/>
              <a:endCxn id="33" idx="1"/>
            </p:cNvCxnSpPr>
            <p:nvPr/>
          </p:nvCxnSpPr>
          <p:spPr>
            <a:xfrm>
              <a:off x="2093420" y="1697322"/>
              <a:ext cx="1315714" cy="379759"/>
            </a:xfrm>
            <a:prstGeom prst="straightConnector1">
              <a:avLst/>
            </a:prstGeom>
            <a:ln w="38100">
              <a:solidFill>
                <a:srgbClr val="297083"/>
              </a:solidFill>
              <a:prstDash val="sysDash"/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54" idx="3"/>
              <a:endCxn id="33" idx="1"/>
            </p:cNvCxnSpPr>
            <p:nvPr/>
          </p:nvCxnSpPr>
          <p:spPr>
            <a:xfrm flipV="1">
              <a:off x="2083553" y="2075954"/>
              <a:ext cx="1325581" cy="384266"/>
            </a:xfrm>
            <a:prstGeom prst="straightConnector1">
              <a:avLst/>
            </a:prstGeom>
            <a:ln w="38100">
              <a:solidFill>
                <a:srgbClr val="297083"/>
              </a:solidFill>
              <a:prstDash val="sysDash"/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55" idx="3"/>
              <a:endCxn id="51" idx="1"/>
            </p:cNvCxnSpPr>
            <p:nvPr/>
          </p:nvCxnSpPr>
          <p:spPr>
            <a:xfrm flipV="1">
              <a:off x="2310513" y="2568401"/>
              <a:ext cx="1526228" cy="244534"/>
            </a:xfrm>
            <a:prstGeom prst="straightConnector1">
              <a:avLst/>
            </a:prstGeom>
            <a:ln w="38100">
              <a:solidFill>
                <a:srgbClr val="FF9966"/>
              </a:solidFill>
              <a:prstDash val="sysDash"/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7" idx="3"/>
              <a:endCxn id="51" idx="1"/>
            </p:cNvCxnSpPr>
            <p:nvPr/>
          </p:nvCxnSpPr>
          <p:spPr>
            <a:xfrm flipV="1">
              <a:off x="2397679" y="2568401"/>
              <a:ext cx="1439062" cy="1503259"/>
            </a:xfrm>
            <a:prstGeom prst="straightConnector1">
              <a:avLst/>
            </a:prstGeom>
            <a:ln w="38100">
              <a:solidFill>
                <a:srgbClr val="FF9966"/>
              </a:solidFill>
              <a:prstDash val="sysDash"/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179057" y="2979713"/>
              <a:ext cx="194068" cy="99165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1270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1200" dirty="0">
                <a:solidFill>
                  <a:prstClr val="white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39233" y="2979713"/>
              <a:ext cx="192424" cy="99165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1270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1200" dirty="0">
                <a:solidFill>
                  <a:prstClr val="white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82964" y="2979713"/>
              <a:ext cx="192423" cy="99165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1270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1200" dirty="0">
                <a:solidFill>
                  <a:prstClr val="white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187222" y="2979713"/>
              <a:ext cx="194068" cy="99165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1270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1200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79388" y="2514600"/>
            <a:ext cx="1003300" cy="120015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00" b="1" u="sng" dirty="0">
                <a:solidFill>
                  <a:prstClr val="black"/>
                </a:solidFill>
                <a:latin typeface="Calibri"/>
                <a:ea typeface="+mn-ea"/>
              </a:rPr>
              <a:t>Linked to</a:t>
            </a:r>
            <a:r>
              <a:rPr lang="en-CA" sz="900" b="1" dirty="0">
                <a:solidFill>
                  <a:prstClr val="black"/>
                </a:solidFill>
                <a:latin typeface="Calibri"/>
                <a:ea typeface="+mn-ea"/>
              </a:rPr>
              <a:t>: </a:t>
            </a:r>
            <a:r>
              <a:rPr lang="en-CA" sz="900" b="1" u="sng" dirty="0">
                <a:solidFill>
                  <a:prstClr val="black"/>
                </a:solidFill>
                <a:latin typeface="Calibri"/>
                <a:ea typeface="+mn-ea"/>
              </a:rPr>
              <a:t>Program 2.0 </a:t>
            </a:r>
            <a:r>
              <a:rPr lang="en-CA" sz="900" b="1" dirty="0">
                <a:solidFill>
                  <a:prstClr val="black"/>
                </a:solidFill>
                <a:latin typeface="Calibri"/>
                <a:ea typeface="+mn-ea"/>
              </a:rPr>
              <a:t>Defence Services &amp; Contributions to Government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00" b="1" u="sng" dirty="0">
                <a:solidFill>
                  <a:prstClr val="black"/>
                </a:solidFill>
                <a:latin typeface="Calibri"/>
                <a:ea typeface="+mn-ea"/>
              </a:rPr>
              <a:t>Sub-Program 2.3 </a:t>
            </a:r>
            <a:r>
              <a:rPr lang="en-CA" sz="900" b="1" dirty="0">
                <a:solidFill>
                  <a:prstClr val="black"/>
                </a:solidFill>
                <a:latin typeface="Calibri"/>
                <a:ea typeface="+mn-ea"/>
              </a:rPr>
              <a:t>Military Heritage &amp; Outreach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2714" y="4161796"/>
            <a:ext cx="124221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 b="1" dirty="0">
                <a:solidFill>
                  <a:prstClr val="black"/>
                </a:solidFill>
                <a:latin typeface="Calibri"/>
                <a:ea typeface="+mn-ea"/>
              </a:rPr>
              <a:t>Sub-Sub-Program 2.3.2 Youth Program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70550" y="2638425"/>
            <a:ext cx="2362200" cy="1385888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50" b="1" u="sng" dirty="0">
                <a:solidFill>
                  <a:prstClr val="black"/>
                </a:solidFill>
                <a:latin typeface="Calibri"/>
                <a:ea typeface="+mn-ea"/>
              </a:rPr>
              <a:t>Departmental Result/Indicator 3.5</a:t>
            </a:r>
            <a:r>
              <a:rPr lang="en-CA" sz="1050" b="1" dirty="0">
                <a:solidFill>
                  <a:prstClr val="black"/>
                </a:solidFill>
                <a:latin typeface="Calibri"/>
                <a:ea typeface="+mn-ea"/>
              </a:rPr>
              <a:t>:</a:t>
            </a: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050" b="1" dirty="0">
                <a:solidFill>
                  <a:prstClr val="black"/>
                </a:solidFill>
                <a:latin typeface="Calibri"/>
                <a:ea typeface="+mn-ea"/>
              </a:rPr>
              <a:t>Youth in Canada are provided with experience and opportunities that enable a successful transition to adulthood.</a:t>
            </a: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050" b="1" dirty="0">
                <a:solidFill>
                  <a:prstClr val="black"/>
                </a:solidFill>
                <a:latin typeface="Calibri"/>
                <a:ea typeface="+mn-ea"/>
              </a:rPr>
              <a:t>% of the target Canadian youth population that participates in Cadets and Junior Canadian Rangers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76900" y="4678363"/>
            <a:ext cx="876300" cy="122341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50" b="1" u="sng" dirty="0">
                <a:solidFill>
                  <a:prstClr val="black"/>
                </a:solidFill>
                <a:latin typeface="Calibri"/>
                <a:ea typeface="+mn-ea"/>
              </a:rPr>
              <a:t>Program 3.10</a:t>
            </a:r>
            <a:r>
              <a:rPr lang="en-CA" sz="1050" b="1" dirty="0">
                <a:solidFill>
                  <a:prstClr val="black"/>
                </a:solidFill>
                <a:latin typeface="Calibri"/>
                <a:ea typeface="+mn-ea"/>
              </a:rPr>
              <a:t>: Cadets and Junior Canadian Rangers (Youth Program)</a:t>
            </a:r>
          </a:p>
        </p:txBody>
      </p:sp>
    </p:spTree>
    <p:extLst>
      <p:ext uri="{BB962C8B-B14F-4D97-AF65-F5344CB8AC3E}">
        <p14:creationId xmlns:p14="http://schemas.microsoft.com/office/powerpoint/2010/main" val="31903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12"/>
            <a:ext cx="8229600" cy="71596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CA" altLang="en-US" sz="28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</a:rPr>
              <a:t>Cadet and JCR Renewal</a:t>
            </a:r>
            <a:endParaRPr lang="en-CA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9066"/>
            <a:ext cx="8229600" cy="4944533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>On track for formal close-out in FY 18/19 and transition to a continuous improvement posture:</a:t>
            </a:r>
          </a:p>
          <a:p>
            <a:pPr lvl="1">
              <a:defRPr/>
            </a:pPr>
            <a:r>
              <a:rPr lang="en-CA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This includes closing out reporting back to ADM(RS)</a:t>
            </a:r>
          </a:p>
          <a:p>
            <a:pPr lvl="1">
              <a:defRPr/>
            </a:pPr>
            <a:r>
              <a:rPr lang="en-CA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New/Follow-up evaluation requirements will be accounted for as part of the new Departmental Results Framework (DRF</a:t>
            </a:r>
            <a:r>
              <a:rPr lang="en-CA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lvl="1" indent="0">
              <a:buNone/>
              <a:defRPr/>
            </a:pPr>
            <a:endParaRPr lang="en-CA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>Recent and Upcoming Working Group Meetings:</a:t>
            </a:r>
          </a:p>
          <a:p>
            <a:pPr lvl="1">
              <a:defRPr/>
            </a:pPr>
            <a:r>
              <a:rPr lang="en-CA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Uniform Modernization (29 Jan – 2 Feb 18)</a:t>
            </a:r>
          </a:p>
          <a:p>
            <a:pPr lvl="1">
              <a:defRPr/>
            </a:pPr>
            <a:r>
              <a:rPr lang="en-CA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Civilian Organization and Establishment (8 Feb 18)</a:t>
            </a:r>
          </a:p>
          <a:p>
            <a:pPr lvl="1">
              <a:defRPr/>
            </a:pPr>
            <a:r>
              <a:rPr lang="en-CA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Cadet Growth and Sustainability (11-23 Mar 18)</a:t>
            </a:r>
          </a:p>
          <a:p>
            <a:pPr lvl="1">
              <a:defRPr/>
            </a:pPr>
            <a:r>
              <a:rPr lang="en-CA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Youth Voice (18-23 Mar 18)</a:t>
            </a:r>
          </a:p>
          <a:p>
            <a:pPr lvl="1">
              <a:defRPr/>
            </a:pPr>
            <a:r>
              <a:rPr lang="en-CA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CTC Organization and Establishment (3-13 Apr 18)</a:t>
            </a:r>
          </a:p>
          <a:p>
            <a:pPr lvl="1">
              <a:defRPr/>
            </a:pPr>
            <a:r>
              <a:rPr lang="en-CA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Unit Leadership Team Review (8-13 Apr 18)</a:t>
            </a:r>
          </a:p>
          <a:p>
            <a:pPr lvl="1">
              <a:defRPr/>
            </a:pPr>
            <a:r>
              <a:rPr lang="en-CA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CAF Familiarization (22-27 Apr 18)</a:t>
            </a:r>
          </a:p>
          <a:p>
            <a:pPr lvl="1">
              <a:defRPr/>
            </a:pPr>
            <a:r>
              <a:rPr lang="en-CA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DND/League MOU WG (Ongoing)</a:t>
            </a:r>
          </a:p>
          <a:p>
            <a:pPr lvl="1">
              <a:defRPr/>
            </a:pPr>
            <a:r>
              <a:rPr lang="en-CA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League Costing WG (New/Initiating Phase)</a:t>
            </a:r>
          </a:p>
          <a:p>
            <a:endParaRPr lang="en-CA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32" y="2844535"/>
            <a:ext cx="2054268" cy="317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3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857"/>
            <a:ext cx="8229600" cy="65823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CA" altLang="en-US" sz="28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</a:rPr>
              <a:t>Coming Soon: Renewal in Review</a:t>
            </a:r>
            <a:endParaRPr lang="en-CA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7" y="809435"/>
            <a:ext cx="5952836" cy="4905566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ct val="0"/>
              </a:spcAft>
            </a:pP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Renewal in Review:</a:t>
            </a:r>
          </a:p>
          <a:p>
            <a:pPr lvl="1">
              <a:spcAft>
                <a:spcPct val="0"/>
              </a:spcAft>
            </a:pP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CA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comms</a:t>
            </a: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tool focused on the results of Renewal</a:t>
            </a:r>
          </a:p>
          <a:p>
            <a:pPr lvl="1">
              <a:spcAft>
                <a:spcPct val="0"/>
              </a:spcAft>
            </a:pP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Review what Renewal has accomplished</a:t>
            </a:r>
          </a:p>
          <a:p>
            <a:pPr lvl="1">
              <a:spcAft>
                <a:spcPct val="0"/>
              </a:spcAft>
            </a:pP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Feature members of the organization who have experienced the results of Renewal</a:t>
            </a:r>
          </a:p>
          <a:p>
            <a:pPr lvl="1">
              <a:spcAft>
                <a:spcPct val="0"/>
              </a:spcAft>
            </a:pP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Revisit recommendations that have been implemented over the course of Renewal or that are intended to be implemented post-Renewal </a:t>
            </a:r>
          </a:p>
          <a:p>
            <a:pPr>
              <a:spcAft>
                <a:spcPct val="0"/>
              </a:spcAft>
            </a:pPr>
            <a:endParaRPr lang="en-C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</a:pP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Forward:</a:t>
            </a:r>
          </a:p>
          <a:p>
            <a:pPr lvl="1">
              <a:spcAft>
                <a:spcPct val="0"/>
              </a:spcAft>
            </a:pPr>
            <a:r>
              <a:rPr lang="en-C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Continue </a:t>
            </a: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highlighting progress, positive change and new ideas within the organization.</a:t>
            </a:r>
          </a:p>
          <a:p>
            <a:endParaRPr lang="en-CA" dirty="0"/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2"/>
          <a:stretch>
            <a:fillRect/>
          </a:stretch>
        </p:blipFill>
        <p:spPr bwMode="auto">
          <a:xfrm>
            <a:off x="6392332" y="790685"/>
            <a:ext cx="2719917" cy="342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7" r="33789" b="7938"/>
          <a:stretch>
            <a:fillRect/>
          </a:stretch>
        </p:blipFill>
        <p:spPr bwMode="auto">
          <a:xfrm>
            <a:off x="7185891" y="4214813"/>
            <a:ext cx="1958109" cy="179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04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54662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CA" altLang="en-US" sz="24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</a:rPr>
              <a:t>Outreach, Evaluation &amp; Validation - Continuous </a:t>
            </a:r>
            <a:r>
              <a:rPr lang="en-CA" altLang="en-US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</a:rPr>
              <a:t>Improvement</a:t>
            </a:r>
            <a:endParaRPr lang="en-CA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5999"/>
            <a:ext cx="8229600" cy="4842933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endParaRPr lang="en-GB" altLang="en-US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altLang="en-US" sz="2900" dirty="0">
                <a:latin typeface="Arial" panose="020B0604020202020204" pitchFamily="34" charset="0"/>
                <a:cs typeface="Arial" panose="020B0604020202020204" pitchFamily="34" charset="0"/>
              </a:rPr>
              <a:t>Outreach, Evaluation and Validation (OEV) Section </a:t>
            </a:r>
            <a:r>
              <a:rPr lang="en-CA" altLang="en-US" sz="2900" dirty="0">
                <a:latin typeface="Arial" panose="020B0604020202020204" pitchFamily="34" charset="0"/>
                <a:cs typeface="Arial" panose="020B0604020202020204" pitchFamily="34" charset="0"/>
              </a:rPr>
              <a:t>provides advice to the Command team and support to staff and stakeholders in order to </a:t>
            </a:r>
            <a:r>
              <a:rPr lang="en-CA" altLang="en-US" sz="2900" i="1" u="sng" dirty="0">
                <a:latin typeface="Arial" panose="020B0604020202020204" pitchFamily="34" charset="0"/>
                <a:cs typeface="Arial" panose="020B0604020202020204" pitchFamily="34" charset="0"/>
              </a:rPr>
              <a:t>enable the continuous improvement of training programs </a:t>
            </a:r>
            <a:r>
              <a:rPr lang="en-CA" altLang="en-US" sz="2900" dirty="0">
                <a:latin typeface="Arial" panose="020B0604020202020204" pitchFamily="34" charset="0"/>
                <a:cs typeface="Arial" panose="020B0604020202020204" pitchFamily="34" charset="0"/>
              </a:rPr>
              <a:t>through data gathering, analysis and knowledge sharing that facilitates evidence-based decisions and informed action. </a:t>
            </a:r>
            <a:endParaRPr lang="en-GB" alt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alt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sz="2900" dirty="0">
                <a:latin typeface="Arial" panose="020B0604020202020204" pitchFamily="34" charset="0"/>
                <a:cs typeface="Arial" panose="020B0604020202020204" pitchFamily="34" charset="0"/>
              </a:rPr>
              <a:t>Accomplished through:</a:t>
            </a:r>
          </a:p>
          <a:p>
            <a:pPr>
              <a:defRPr/>
            </a:pPr>
            <a:endParaRPr lang="en-GB" alt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GB" alt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	-	Needs </a:t>
            </a:r>
            <a:r>
              <a:rPr lang="en-GB" altLang="en-US" sz="2900" dirty="0">
                <a:latin typeface="Arial" panose="020B0604020202020204" pitchFamily="34" charset="0"/>
                <a:cs typeface="Arial" panose="020B0604020202020204" pitchFamily="34" charset="0"/>
              </a:rPr>
              <a:t>Assessment, Evaluation, Validation (relation to CFITES)</a:t>
            </a:r>
          </a:p>
          <a:p>
            <a:pPr marL="0" indent="0">
              <a:buNone/>
              <a:defRPr/>
            </a:pPr>
            <a:r>
              <a:rPr lang="en-GB" alt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  <a:defRPr/>
            </a:pPr>
            <a:r>
              <a:rPr lang="en-GB" altLang="en-US" sz="29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- 	Coordinating </a:t>
            </a:r>
            <a:r>
              <a:rPr lang="en-GB" altLang="en-US" sz="2900" dirty="0">
                <a:latin typeface="Arial" panose="020B0604020202020204" pitchFamily="34" charset="0"/>
                <a:cs typeface="Arial" panose="020B0604020202020204" pitchFamily="34" charset="0"/>
              </a:rPr>
              <a:t>research and scanning for contemporary </a:t>
            </a:r>
            <a:r>
              <a:rPr lang="en-GB" alt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				information 	through </a:t>
            </a:r>
            <a:r>
              <a:rPr lang="en-GB" altLang="en-US" sz="2900" dirty="0">
                <a:latin typeface="Arial" panose="020B0604020202020204" pitchFamily="34" charset="0"/>
                <a:cs typeface="Arial" panose="020B0604020202020204" pitchFamily="34" charset="0"/>
              </a:rPr>
              <a:t>existing research </a:t>
            </a:r>
          </a:p>
          <a:p>
            <a:pPr marL="0" indent="0">
              <a:buNone/>
              <a:defRPr/>
            </a:pPr>
            <a:r>
              <a:rPr lang="en-GB" alt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  <a:defRPr/>
            </a:pPr>
            <a:r>
              <a:rPr lang="en-GB" altLang="en-US" sz="29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-	Performing </a:t>
            </a:r>
            <a:r>
              <a:rPr lang="en-GB" altLang="en-US" sz="2900" dirty="0">
                <a:latin typeface="Arial" panose="020B0604020202020204" pitchFamily="34" charset="0"/>
                <a:cs typeface="Arial" panose="020B0604020202020204" pitchFamily="34" charset="0"/>
              </a:rPr>
              <a:t>Outreach with CAF, OGDs, NGOs and a wide </a:t>
            </a:r>
            <a:r>
              <a:rPr lang="en-GB" alt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			spectrum </a:t>
            </a:r>
            <a:r>
              <a:rPr lang="en-GB" altLang="en-US" sz="2900" dirty="0">
                <a:latin typeface="Arial" panose="020B0604020202020204" pitchFamily="34" charset="0"/>
                <a:cs typeface="Arial" panose="020B0604020202020204" pitchFamily="34" charset="0"/>
              </a:rPr>
              <a:t>of youth-serving agencies</a:t>
            </a:r>
          </a:p>
          <a:p>
            <a:pPr marL="171450" indent="-171450">
              <a:buFontTx/>
              <a:buChar char="•"/>
              <a:defRPr/>
            </a:pPr>
            <a:endParaRPr lang="en-CA" altLang="en-US" dirty="0">
              <a:latin typeface="Arial" panose="020B0604020202020204" pitchFamily="34" charset="0"/>
              <a:ea typeface="ヒラギノ角ゴ Pro W3" pitchFamily="-105" charset="-128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677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55509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CA" altLang="en-US" sz="28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</a:rPr>
              <a:t>Outreach, Evaluation and Validation Plans 2018</a:t>
            </a:r>
            <a:endParaRPr lang="en-CA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2733"/>
            <a:ext cx="8229600" cy="4910666"/>
          </a:xfrm>
        </p:spPr>
        <p:txBody>
          <a:bodyPr>
            <a:noAutofit/>
          </a:bodyPr>
          <a:lstStyle/>
          <a:p>
            <a:pPr defTabSz="914400" eaLnBrk="0" fontAlgn="base" hangingPunct="0">
              <a:spcBef>
                <a:spcPct val="0"/>
              </a:spcBef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Evaluation – CTC 2018</a:t>
            </a:r>
          </a:p>
          <a:p>
            <a:pPr marL="0" indent="0" defTabSz="914400" eaLnBrk="0" fontAlgn="base" hangingPunct="0">
              <a:spcBef>
                <a:spcPct val="0"/>
              </a:spcBef>
              <a:buNone/>
              <a:defRPr/>
            </a:pP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lvl="1" defTabSz="914400" eaLnBrk="0" fontAlgn="base" hangingPunct="0">
              <a:spcBef>
                <a:spcPct val="0"/>
              </a:spcBef>
              <a:buFontTx/>
              <a:buChar char="-"/>
              <a:defRPr/>
            </a:pPr>
            <a:r>
              <a:rPr lang="en-CA" sz="2000" kern="0" dirty="0" smtClean="0">
                <a:solidFill>
                  <a:srgbClr val="000000"/>
                </a:solidFill>
                <a:latin typeface="Arial"/>
              </a:rPr>
              <a:t>Conducting </a:t>
            </a:r>
            <a:r>
              <a:rPr lang="en-CA" sz="2000" kern="0" dirty="0">
                <a:solidFill>
                  <a:srgbClr val="000000"/>
                </a:solidFill>
                <a:latin typeface="Arial"/>
              </a:rPr>
              <a:t>a full evaluation of the Drill and Ceremonial Instructor </a:t>
            </a:r>
            <a:r>
              <a:rPr lang="en-CA" sz="2000" kern="0" dirty="0" smtClean="0">
                <a:solidFill>
                  <a:srgbClr val="000000"/>
                </a:solidFill>
                <a:latin typeface="Arial"/>
              </a:rPr>
              <a:t>Course</a:t>
            </a:r>
          </a:p>
          <a:p>
            <a:pPr lvl="1" defTabSz="914400" eaLnBrk="0" fontAlgn="base" hangingPunct="0">
              <a:spcBef>
                <a:spcPct val="0"/>
              </a:spcBef>
              <a:buFontTx/>
              <a:buChar char="-"/>
              <a:defRPr/>
            </a:pPr>
            <a:r>
              <a:rPr lang="en-CA" sz="2000" kern="0" dirty="0" smtClean="0">
                <a:solidFill>
                  <a:srgbClr val="000000"/>
                </a:solidFill>
                <a:latin typeface="Arial"/>
              </a:rPr>
              <a:t>Continuing </a:t>
            </a:r>
            <a:r>
              <a:rPr lang="en-CA" sz="2000" kern="0" dirty="0">
                <a:solidFill>
                  <a:srgbClr val="000000"/>
                </a:solidFill>
                <a:latin typeface="Arial"/>
              </a:rPr>
              <a:t>evaluation of Zone Training Officer and BOTC pilots</a:t>
            </a:r>
          </a:p>
          <a:p>
            <a:pPr marL="0" lvl="0" indent="0" defTabSz="914400" eaLnBrk="0" fontAlgn="base" hangingPunct="0">
              <a:spcBef>
                <a:spcPct val="0"/>
              </a:spcBef>
              <a:buNone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endParaRPr lang="en-CA" sz="2000" kern="0" dirty="0">
              <a:solidFill>
                <a:srgbClr val="000000"/>
              </a:solidFill>
              <a:latin typeface="Arial"/>
            </a:endParaRPr>
          </a:p>
          <a:p>
            <a:pPr defTabSz="914400" eaLnBrk="0" fontAlgn="base" hangingPunct="0">
              <a:spcBef>
                <a:spcPct val="0"/>
              </a:spcBef>
              <a:defRPr/>
            </a:pPr>
            <a:r>
              <a:rPr lang="en-CA" sz="2000" kern="0" dirty="0">
                <a:solidFill>
                  <a:srgbClr val="000000"/>
                </a:solidFill>
                <a:latin typeface="Arial"/>
              </a:rPr>
              <a:t>Validation FY 18/19</a:t>
            </a:r>
          </a:p>
          <a:p>
            <a:pPr lvl="1" defTabSz="914400" eaLnBrk="0" fontAlgn="base" hangingPunct="0">
              <a:spcBef>
                <a:spcPct val="0"/>
              </a:spcBef>
              <a:buFontTx/>
              <a:buChar char="-"/>
              <a:defRPr/>
            </a:pPr>
            <a:r>
              <a:rPr lang="en-CA" sz="2000" kern="0" dirty="0" smtClean="0">
                <a:solidFill>
                  <a:srgbClr val="000000"/>
                </a:solidFill>
                <a:latin typeface="Arial"/>
              </a:rPr>
              <a:t>Continuing </a:t>
            </a:r>
            <a:r>
              <a:rPr lang="en-CA" sz="2000" kern="0" dirty="0">
                <a:solidFill>
                  <a:srgbClr val="000000"/>
                </a:solidFill>
                <a:latin typeface="Arial"/>
              </a:rPr>
              <a:t>validation of CIC </a:t>
            </a:r>
            <a:r>
              <a:rPr lang="en-CA" sz="2000" kern="0" dirty="0" smtClean="0">
                <a:solidFill>
                  <a:srgbClr val="000000"/>
                </a:solidFill>
                <a:latin typeface="Arial"/>
              </a:rPr>
              <a:t>training</a:t>
            </a:r>
            <a:endParaRPr lang="en-CA" sz="20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buNone/>
              <a:defRPr/>
            </a:pPr>
            <a:endParaRPr lang="en-CA" sz="2000" kern="0" dirty="0">
              <a:solidFill>
                <a:srgbClr val="000000"/>
              </a:solidFill>
              <a:latin typeface="Arial"/>
            </a:endParaRPr>
          </a:p>
          <a:p>
            <a:pPr defTabSz="914400" eaLnBrk="0" fontAlgn="base" hangingPunct="0">
              <a:spcBef>
                <a:spcPct val="0"/>
              </a:spcBef>
              <a:defRPr/>
            </a:pPr>
            <a:r>
              <a:rPr lang="en-CA" sz="2000" kern="0" dirty="0">
                <a:solidFill>
                  <a:srgbClr val="000000"/>
                </a:solidFill>
                <a:latin typeface="Arial"/>
              </a:rPr>
              <a:t>Outreach</a:t>
            </a:r>
          </a:p>
          <a:p>
            <a:pPr lvl="1" defTabSz="914400" eaLnBrk="0" fontAlgn="base" hangingPunct="0">
              <a:spcBef>
                <a:spcPct val="0"/>
              </a:spcBef>
              <a:buFontTx/>
              <a:buChar char="-"/>
              <a:defRPr/>
            </a:pPr>
            <a:r>
              <a:rPr lang="en-CA" sz="2000" kern="0" dirty="0" smtClean="0">
                <a:solidFill>
                  <a:srgbClr val="000000"/>
                </a:solidFill>
                <a:latin typeface="Arial"/>
              </a:rPr>
              <a:t>Facilitating </a:t>
            </a:r>
            <a:r>
              <a:rPr lang="en-CA" sz="2000" kern="0" dirty="0">
                <a:solidFill>
                  <a:srgbClr val="000000"/>
                </a:solidFill>
                <a:latin typeface="Arial"/>
              </a:rPr>
              <a:t>CCO Youth engagement with Canada Service </a:t>
            </a:r>
            <a:r>
              <a:rPr lang="en-CA" sz="2000" kern="0" dirty="0" smtClean="0">
                <a:solidFill>
                  <a:srgbClr val="000000"/>
                </a:solidFill>
                <a:latin typeface="Arial"/>
              </a:rPr>
              <a:t>Corps</a:t>
            </a:r>
            <a:endParaRPr lang="en-CA" sz="2000" kern="0" dirty="0">
              <a:solidFill>
                <a:srgbClr val="000000"/>
              </a:solidFill>
              <a:latin typeface="Arial"/>
            </a:endParaRPr>
          </a:p>
          <a:p>
            <a:pPr lvl="1" defTabSz="914400" eaLnBrk="0" fontAlgn="base" hangingPunct="0">
              <a:spcBef>
                <a:spcPct val="0"/>
              </a:spcBef>
              <a:buFontTx/>
              <a:buChar char="-"/>
              <a:defRPr/>
            </a:pPr>
            <a:r>
              <a:rPr lang="en-CA" sz="2000" kern="0" dirty="0">
                <a:solidFill>
                  <a:srgbClr val="000000"/>
                </a:solidFill>
                <a:latin typeface="Arial"/>
              </a:rPr>
              <a:t>Continued Engagement with NYSA</a:t>
            </a:r>
          </a:p>
          <a:p>
            <a:pPr lvl="1" defTabSz="914400" eaLnBrk="0" fontAlgn="base" hangingPunct="0">
              <a:spcBef>
                <a:spcPct val="0"/>
              </a:spcBef>
              <a:buFontTx/>
              <a:buChar char="-"/>
              <a:defRPr/>
            </a:pPr>
            <a:r>
              <a:rPr lang="en-CA" sz="2000" kern="0" dirty="0">
                <a:solidFill>
                  <a:srgbClr val="000000"/>
                </a:solidFill>
                <a:latin typeface="Arial"/>
              </a:rPr>
              <a:t>Exploring MoUs </a:t>
            </a:r>
            <a:r>
              <a:rPr lang="en-CA" sz="2000" kern="0" dirty="0" smtClean="0">
                <a:solidFill>
                  <a:srgbClr val="000000"/>
                </a:solidFill>
                <a:latin typeface="Arial"/>
              </a:rPr>
              <a:t>with </a:t>
            </a:r>
            <a:r>
              <a:rPr lang="en-CA" sz="2000" kern="0" dirty="0">
                <a:solidFill>
                  <a:srgbClr val="000000"/>
                </a:solidFill>
                <a:latin typeface="Arial"/>
              </a:rPr>
              <a:t>RCMP and Royal Canadian Legion in collaboration with Leagues</a:t>
            </a:r>
          </a:p>
          <a:p>
            <a:pPr lvl="1" defTabSz="914400" eaLnBrk="0" fontAlgn="base" hangingPunct="0">
              <a:spcBef>
                <a:spcPct val="0"/>
              </a:spcBef>
              <a:buFontTx/>
              <a:buChar char="-"/>
              <a:defRPr/>
            </a:pPr>
            <a:r>
              <a:rPr lang="en-CA" sz="2000" kern="0" dirty="0">
                <a:solidFill>
                  <a:srgbClr val="000000"/>
                </a:solidFill>
                <a:latin typeface="Arial"/>
              </a:rPr>
              <a:t>Participating in CAF Outreach WG</a:t>
            </a:r>
          </a:p>
        </p:txBody>
      </p:sp>
    </p:spTree>
    <p:extLst>
      <p:ext uri="{BB962C8B-B14F-4D97-AF65-F5344CB8AC3E}">
        <p14:creationId xmlns:p14="http://schemas.microsoft.com/office/powerpoint/2010/main" val="174963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620"/>
            <a:ext cx="8229600" cy="66747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CA" altLang="en-US" sz="28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</a:rPr>
              <a:t>National Competitions - Common</a:t>
            </a:r>
            <a:endParaRPr lang="en-CA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731"/>
            <a:ext cx="8229600" cy="4470082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National Biathlon Championship 2018</a:t>
            </a:r>
          </a:p>
          <a:p>
            <a:pPr lvl="1">
              <a:spcAft>
                <a:spcPts val="0"/>
              </a:spcAft>
              <a:defRPr/>
            </a:pP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Brookvale, PEI</a:t>
            </a:r>
          </a:p>
          <a:p>
            <a:pPr lvl="1">
              <a:spcAft>
                <a:spcPts val="0"/>
              </a:spcAft>
              <a:defRPr/>
            </a:pPr>
            <a:r>
              <a:rPr lang="en-C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 to11 </a:t>
            </a: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March 2018</a:t>
            </a:r>
          </a:p>
          <a:p>
            <a:pPr lvl="1">
              <a:spcAft>
                <a:spcPts val="0"/>
              </a:spcAft>
              <a:defRPr/>
            </a:pP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130 competitors, 19 cadet coaches and 20 adult coaches, 35 staff (support and officials), 50 cadet officials</a:t>
            </a:r>
          </a:p>
          <a:p>
            <a:pPr marL="457200" lvl="1" indent="0">
              <a:spcAft>
                <a:spcPts val="0"/>
              </a:spcAft>
              <a:buFontTx/>
              <a:buNone/>
              <a:defRPr/>
            </a:pPr>
            <a:endParaRPr lang="en-C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National Marksmanship Championship 2018</a:t>
            </a:r>
          </a:p>
          <a:p>
            <a:pPr lvl="1">
              <a:spcAft>
                <a:spcPts val="0"/>
              </a:spcAft>
              <a:defRPr/>
            </a:pP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Victoria, BC</a:t>
            </a:r>
          </a:p>
          <a:p>
            <a:pPr lvl="1">
              <a:spcAft>
                <a:spcPts val="0"/>
              </a:spcAft>
              <a:defRPr/>
            </a:pP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6-11 May 2018</a:t>
            </a:r>
          </a:p>
          <a:p>
            <a:pPr lvl="1">
              <a:spcAft>
                <a:spcPts val="0"/>
              </a:spcAft>
              <a:defRPr/>
            </a:pP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125 cadets, 15 </a:t>
            </a:r>
            <a:r>
              <a:rPr lang="en-C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cadet </a:t>
            </a: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officials, 29 staff (support and officials)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4858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619"/>
            <a:ext cx="8229600" cy="676707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CA" altLang="en-US" sz="28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</a:rPr>
              <a:t>Nationally Directed Activities – International </a:t>
            </a:r>
            <a:r>
              <a:rPr lang="en-CA" altLang="en-US" sz="2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</a:rPr>
              <a:t>– Air Cadets</a:t>
            </a:r>
            <a:endParaRPr lang="en-CA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7" y="868217"/>
            <a:ext cx="8949266" cy="5117715"/>
          </a:xfrm>
        </p:spPr>
        <p:txBody>
          <a:bodyPr>
            <a:normAutofit lnSpcReduction="10000"/>
          </a:bodyPr>
          <a:lstStyle/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International Air Cadet Exchange – Outbound </a:t>
            </a:r>
          </a:p>
          <a:p>
            <a:pPr lvl="2">
              <a:buFont typeface="Arial" panose="020B0604020202020204" pitchFamily="34" charset="0"/>
              <a:buChar char="−"/>
              <a:defRPr/>
            </a:pPr>
            <a:r>
              <a:rPr lang="en-C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July – 2 </a:t>
            </a:r>
            <a:r>
              <a:rPr lang="en-C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</a:p>
          <a:p>
            <a:pPr lvl="2">
              <a:buFont typeface="Arial" panose="020B0604020202020204" pitchFamily="34" charset="0"/>
              <a:buChar char="−"/>
              <a:defRPr/>
            </a:pPr>
            <a:endParaRPr lang="en-C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−"/>
              <a:defRPr/>
            </a:pPr>
            <a:r>
              <a:rPr lang="en-C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Australia</a:t>
            </a: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Belgium, China, France, Hong Kong, Netherlands, New Zealand, South Korea, Switzerland, United Kingdom and United States</a:t>
            </a:r>
          </a:p>
          <a:p>
            <a:pPr marL="914400" lvl="2" indent="0">
              <a:buNone/>
              <a:defRPr/>
            </a:pPr>
            <a:endParaRPr lang="en-C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International Air Cadet Exchange – Inbound </a:t>
            </a:r>
          </a:p>
          <a:p>
            <a:pPr lvl="2">
              <a:buFont typeface="Arial" panose="020B0604020202020204" pitchFamily="34" charset="0"/>
              <a:buChar char="−"/>
              <a:defRPr/>
            </a:pP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17 July – 2 August </a:t>
            </a:r>
            <a:endParaRPr lang="en-CA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−"/>
              <a:defRPr/>
            </a:pPr>
            <a:endParaRPr lang="en-C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−"/>
              <a:defRPr/>
            </a:pP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Hosted by Atlantic Region (NB, NS &amp; PEI) </a:t>
            </a:r>
            <a:endParaRPr lang="en-CA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−"/>
              <a:defRPr/>
            </a:pPr>
            <a:endParaRPr lang="en-C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−"/>
              <a:defRPr/>
            </a:pP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Australia, Belgium, China, France, Hong Kong, Netherlands, New Zealand, South Korea, Switzerland, United Kingdom and United States</a:t>
            </a:r>
          </a:p>
          <a:p>
            <a:pPr>
              <a:spcAft>
                <a:spcPct val="0"/>
              </a:spcAft>
            </a:pPr>
            <a:endParaRPr lang="en-CA" sz="1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846" y="995199"/>
            <a:ext cx="1985553" cy="895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68" y="2786322"/>
            <a:ext cx="1510105" cy="151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7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494"/>
            <a:ext cx="8229600" cy="53277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CA" altLang="en-US" sz="28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</a:rPr>
              <a:t>Nationally Directed Activities – Domestic </a:t>
            </a:r>
            <a:r>
              <a:rPr lang="en-CA" altLang="en-US" sz="2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</a:rPr>
              <a:t>– Air Cadets</a:t>
            </a:r>
            <a:endParaRPr lang="en-CA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6471" y="666061"/>
            <a:ext cx="8229600" cy="5253577"/>
          </a:xfrm>
        </p:spPr>
        <p:txBody>
          <a:bodyPr>
            <a:norm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CA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C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2018 Vintage </a:t>
            </a: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Wings </a:t>
            </a:r>
            <a:r>
              <a:rPr lang="en-C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C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indent="-285750">
              <a:buFont typeface="Arial" panose="020B0604020202020204" pitchFamily="34" charset="0"/>
              <a:buChar char="−"/>
              <a:defRPr/>
            </a:pPr>
            <a:r>
              <a:rPr lang="fr-CA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St-Jean</a:t>
            </a:r>
            <a:r>
              <a:rPr lang="fr-CA" altLang="en-US" dirty="0">
                <a:solidFill>
                  <a:srgbClr val="000000"/>
                </a:solidFill>
                <a:latin typeface="Arial" panose="020B0604020202020204" pitchFamily="34" charset="0"/>
              </a:rPr>
              <a:t>, Trenton </a:t>
            </a:r>
            <a:r>
              <a:rPr lang="fr-CA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and  </a:t>
            </a:r>
            <a:r>
              <a:rPr lang="fr-CA" alt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North</a:t>
            </a:r>
            <a:r>
              <a:rPr lang="fr-CA" alt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CA" alt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Bay</a:t>
            </a:r>
            <a:r>
              <a:rPr lang="fr-CA" altLang="en-US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endParaRPr lang="fr-CA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 indent="-285750">
              <a:buFont typeface="Arial" panose="020B0604020202020204" pitchFamily="34" charset="0"/>
              <a:buChar char="−"/>
              <a:defRPr/>
            </a:pPr>
            <a:r>
              <a:rPr lang="en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Summer Training 2018</a:t>
            </a:r>
          </a:p>
          <a:p>
            <a:pPr marL="1200150" lvl="2" indent="-342900">
              <a:buFont typeface="Arial" panose="020B0604020202020204" pitchFamily="34" charset="0"/>
              <a:buChar char="−"/>
              <a:defRPr/>
            </a:pPr>
            <a:endParaRPr lang="en-CA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2" indent="0">
              <a:buNone/>
              <a:defRPr/>
            </a:pPr>
            <a:endParaRPr lang="en-CA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defRPr/>
            </a:pPr>
            <a:endParaRPr lang="en-CA" alt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07" y="2762417"/>
            <a:ext cx="4401534" cy="29488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39" y="2453503"/>
            <a:ext cx="3260361" cy="207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274638"/>
            <a:ext cx="8830491" cy="65717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CA" altLang="en-US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</a:rPr>
              <a:t>Nationally Directed Activities – Domestic </a:t>
            </a:r>
            <a:r>
              <a:rPr lang="en-CA" altLang="en-US" sz="24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</a:rPr>
              <a:t>– Air Cadet Flying Program</a:t>
            </a:r>
            <a:endParaRPr lang="en-CA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408" y="3755255"/>
            <a:ext cx="3544797" cy="2063931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61257" y="1112520"/>
            <a:ext cx="8425543" cy="4525963"/>
          </a:xfrm>
        </p:spPr>
        <p:txBody>
          <a:bodyPr>
            <a:normAutofit/>
          </a:bodyPr>
          <a:lstStyle/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Air Cadet Power Pilot Scholarship</a:t>
            </a:r>
          </a:p>
          <a:p>
            <a:pPr lvl="1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Fair Open Transparent</a:t>
            </a:r>
          </a:p>
          <a:p>
            <a:pPr lvl="1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Open to more Canadian Flight Schools</a:t>
            </a:r>
          </a:p>
          <a:p>
            <a:pPr lvl="1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Instructor Availability</a:t>
            </a:r>
          </a:p>
          <a:p>
            <a:pPr lvl="1"/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Tow Aircraft Replacement</a:t>
            </a:r>
          </a:p>
          <a:p>
            <a:pPr lvl="1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L-19 Fleet replacement options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0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487362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CA" altLang="en-US" sz="32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</a:rPr>
              <a:t>Resource Management </a:t>
            </a:r>
            <a:r>
              <a:rPr lang="en-CA" altLang="en-US" sz="32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</a:rPr>
              <a:t>– Air Cadets</a:t>
            </a:r>
            <a:endParaRPr lang="en-C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071533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</a:pPr>
            <a:endParaRPr lang="en-CA" alt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</a:pPr>
            <a:r>
              <a:rPr lang="en-C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Life Cycle Material Management Plans </a:t>
            </a:r>
          </a:p>
          <a:p>
            <a:pPr lvl="1">
              <a:spcAft>
                <a:spcPct val="0"/>
              </a:spcAft>
            </a:pPr>
            <a:r>
              <a:rPr lang="en-C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Due this summer</a:t>
            </a:r>
          </a:p>
          <a:p>
            <a:pPr>
              <a:spcAft>
                <a:spcPct val="0"/>
              </a:spcAft>
            </a:pPr>
            <a:endParaRPr lang="en-CA" alt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</a:pPr>
            <a:r>
              <a:rPr lang="en-CA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Rifles</a:t>
            </a:r>
            <a:endParaRPr lang="en-CA" alt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ct val="0"/>
              </a:spcAft>
              <a:buFontTx/>
              <a:buChar char="-"/>
            </a:pP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Goal of this project is to standardize, modernize, and rationalize the rifle fleets</a:t>
            </a:r>
          </a:p>
          <a:p>
            <a:pPr lvl="1">
              <a:spcAft>
                <a:spcPct val="0"/>
              </a:spcAft>
              <a:buFontTx/>
              <a:buChar char="-"/>
            </a:pP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Rifle Rationalization Plan is being staffed for approval</a:t>
            </a:r>
          </a:p>
          <a:p>
            <a:pPr marL="0" indent="0">
              <a:spcAft>
                <a:spcPct val="0"/>
              </a:spcAft>
              <a:buNone/>
            </a:pPr>
            <a:endParaRPr lang="en-CA" alt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</a:pPr>
            <a:r>
              <a:rPr lang="en-CA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Canoes/Kayaks</a:t>
            </a:r>
          </a:p>
          <a:p>
            <a:pPr lvl="1">
              <a:spcAft>
                <a:spcPct val="0"/>
              </a:spcAft>
              <a:buFontTx/>
              <a:buChar char="-"/>
            </a:pP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Develop a long-term acquisition, maintenance and life-cycling </a:t>
            </a:r>
            <a:r>
              <a:rPr lang="en-C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endParaRPr lang="en-C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ct val="0"/>
              </a:spcAft>
              <a:buFontTx/>
              <a:buChar char="-"/>
            </a:pP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Recreational Watercraft (Canoe/Kayak) Rationalization Plan is being staffed for approval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15469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093"/>
            <a:ext cx="8229600" cy="534468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lvl="0" defTabSz="914400" fontAlgn="base">
              <a:spcAft>
                <a:spcPct val="0"/>
              </a:spcAft>
              <a:defRPr/>
            </a:pPr>
            <a:r>
              <a:rPr lang="en-CA" altLang="en-US" sz="3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+mn-cs"/>
              </a:rPr>
              <a:t>Agenda – Air Cadets</a:t>
            </a:r>
            <a:endParaRPr lang="en-C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327" y="1295401"/>
            <a:ext cx="8400473" cy="46612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en-CA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Commander’s Intent and </a:t>
            </a:r>
            <a:r>
              <a:rPr lang="en-CA" alt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Priorities</a:t>
            </a:r>
          </a:p>
          <a:p>
            <a:pPr>
              <a:lnSpc>
                <a:spcPct val="80000"/>
              </a:lnSpc>
              <a:defRPr/>
            </a:pPr>
            <a:r>
              <a:rPr lang="en-CA" alt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Legalization of cannabis in Canada</a:t>
            </a:r>
          </a:p>
          <a:p>
            <a:pPr>
              <a:lnSpc>
                <a:spcPct val="80000"/>
              </a:lnSpc>
              <a:defRPr/>
            </a:pPr>
            <a:r>
              <a:rPr lang="en-CA" alt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Use of Volunteers</a:t>
            </a:r>
            <a:endParaRPr lang="en-CA" alt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CA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Strategic Policy Alignment</a:t>
            </a:r>
          </a:p>
          <a:p>
            <a:pPr>
              <a:lnSpc>
                <a:spcPct val="80000"/>
              </a:lnSpc>
              <a:defRPr/>
            </a:pPr>
            <a:r>
              <a:rPr lang="en-CA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Cadet and JCR Renewal</a:t>
            </a:r>
          </a:p>
          <a:p>
            <a:pPr>
              <a:lnSpc>
                <a:spcPct val="80000"/>
              </a:lnSpc>
              <a:defRPr/>
            </a:pPr>
            <a:r>
              <a:rPr lang="en-CA" alt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Outreach</a:t>
            </a:r>
            <a:r>
              <a:rPr lang="en-CA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, Evaluation, and </a:t>
            </a:r>
            <a:r>
              <a:rPr lang="en-CA" alt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</a:p>
          <a:p>
            <a:pPr>
              <a:lnSpc>
                <a:spcPct val="80000"/>
              </a:lnSpc>
              <a:defRPr/>
            </a:pPr>
            <a:r>
              <a:rPr lang="en-CA" alt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Competitions</a:t>
            </a:r>
            <a:endParaRPr lang="en-CA" alt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CA" alt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Air Cadet Program</a:t>
            </a:r>
          </a:p>
          <a:p>
            <a:pPr lvl="1">
              <a:lnSpc>
                <a:spcPct val="80000"/>
              </a:lnSpc>
              <a:defRPr/>
            </a:pPr>
            <a:r>
              <a:rPr lang="en-CA" alt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Nationally </a:t>
            </a:r>
            <a:r>
              <a:rPr lang="en-CA" alt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Directed Activities – International &amp; Domestic</a:t>
            </a:r>
          </a:p>
          <a:p>
            <a:pPr lvl="1">
              <a:lnSpc>
                <a:spcPct val="80000"/>
              </a:lnSpc>
              <a:defRPr/>
            </a:pPr>
            <a:r>
              <a:rPr lang="en-CA" alt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Resource </a:t>
            </a:r>
            <a:r>
              <a:rPr lang="en-CA" alt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  <a:p>
            <a:pPr lvl="1">
              <a:lnSpc>
                <a:spcPct val="80000"/>
              </a:lnSpc>
              <a:defRPr/>
            </a:pPr>
            <a:r>
              <a:rPr lang="en-CA" alt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Design and Development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C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CA" alt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2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093"/>
            <a:ext cx="8229600" cy="69518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CA" altLang="en-US" sz="28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</a:rPr>
              <a:t>Design and </a:t>
            </a:r>
            <a:r>
              <a:rPr lang="en-CA" altLang="en-US" sz="2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</a:rPr>
              <a:t>Development – Air Cadets</a:t>
            </a:r>
            <a:endParaRPr lang="en-CA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8309"/>
            <a:ext cx="8229600" cy="4920673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  <a:defRPr/>
            </a:pP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Paintball, Archery tag, Airsoft or Laser tag (PAAL)</a:t>
            </a:r>
          </a:p>
          <a:p>
            <a:pPr marL="0" indent="0">
              <a:spcAft>
                <a:spcPct val="0"/>
              </a:spcAft>
              <a:buNone/>
              <a:defRPr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  <a:defRPr/>
            </a:pP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Air Cadet Symbols Poster</a:t>
            </a:r>
          </a:p>
          <a:p>
            <a:pPr marL="0" indent="0">
              <a:spcAft>
                <a:spcPct val="0"/>
              </a:spcAft>
              <a:buNone/>
              <a:defRPr/>
            </a:pPr>
            <a:endParaRPr lang="en-C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  <a:defRPr/>
            </a:pP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Advanced Aerospace </a:t>
            </a:r>
            <a:r>
              <a:rPr lang="en-C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Summer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ct val="0"/>
              </a:spcAft>
              <a:buNone/>
              <a:defRPr/>
            </a:pPr>
            <a:r>
              <a:rPr lang="en-C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2018 visit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616" y="1617078"/>
            <a:ext cx="2677886" cy="401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05305"/>
            <a:ext cx="8229600" cy="66516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CA" altLang="en-US" sz="2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Air Cadet </a:t>
            </a:r>
            <a:r>
              <a:rPr lang="en-CA" altLang="en-US" sz="28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League of </a:t>
            </a:r>
            <a:r>
              <a:rPr lang="en-CA" altLang="en-US" sz="2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Canada - Annual General Meeting </a:t>
            </a:r>
            <a:endParaRPr lang="en-CA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79112" y="2625719"/>
            <a:ext cx="4785775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0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856"/>
            <a:ext cx="8229600" cy="626677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lvl="0" defTabSz="914400" fontAlgn="base">
              <a:spcAft>
                <a:spcPct val="0"/>
              </a:spcAft>
              <a:defRPr/>
            </a:pPr>
            <a:r>
              <a:rPr lang="en-CA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ヒラギノ角ゴ Pro W3" pitchFamily="-105" charset="-128"/>
                <a:cs typeface="Angsana New" panose="02020603050405020304" pitchFamily="18" charset="-34"/>
              </a:rPr>
              <a:t>Commander’s </a:t>
            </a:r>
            <a:r>
              <a:rPr lang="en-CA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ヒラギノ角ゴ Pro W3" pitchFamily="-105" charset="-128"/>
                <a:cs typeface="Angsana New" panose="02020603050405020304" pitchFamily="18" charset="-34"/>
              </a:rPr>
              <a:t>Intent</a:t>
            </a:r>
            <a:r>
              <a:rPr lang="en-CA" sz="2800" b="1" u="sng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imes New Roman"/>
                <a:cs typeface="Angsana New" panose="02020603050405020304" pitchFamily="18" charset="-34"/>
              </a:rPr>
              <a:t> </a:t>
            </a:r>
            <a:endParaRPr lang="en-US" sz="2800" b="1" dirty="0">
              <a:latin typeface="Arial Narrow" panose="020B0606020202030204" pitchFamily="34" charset="0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600"/>
            <a:ext cx="8229600" cy="432261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Focus on Cadets and JCRs:</a:t>
            </a:r>
          </a:p>
          <a:p>
            <a:pPr marL="514350" indent="-514350">
              <a:buAutoNum type="arabicPeriod"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4450" lvl="2" indent="-514350">
              <a:spcAft>
                <a:spcPct val="0"/>
              </a:spcAft>
              <a:buFont typeface="Arial Narrow" panose="020B0606020202030204" pitchFamily="34" charset="0"/>
              <a:buAutoNum type="alphaLcPeriod"/>
            </a:pPr>
            <a:r>
              <a:rPr lang="en-CA" altLang="en-US">
                <a:latin typeface="Arial" panose="020B0604020202020204" pitchFamily="34" charset="0"/>
                <a:cs typeface="Arial" panose="020B0604020202020204" pitchFamily="34" charset="0"/>
              </a:rPr>
              <a:t>Develop Cadets </a:t>
            </a:r>
            <a:r>
              <a:rPr lang="en-CA" altLang="en-US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CA" altLang="en-US">
                <a:latin typeface="Arial" panose="020B0604020202020204" pitchFamily="34" charset="0"/>
                <a:cs typeface="Arial" panose="020B0604020202020204" pitchFamily="34" charset="0"/>
              </a:rPr>
              <a:t>JCRs </a:t>
            </a:r>
            <a:r>
              <a:rPr lang="en-CA" altLang="en-US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>be effective leaders and positive contributors to their communities now and into adulthood;</a:t>
            </a:r>
          </a:p>
          <a:p>
            <a:pPr marL="1314450" lvl="2" indent="-514350">
              <a:spcAft>
                <a:spcPct val="0"/>
              </a:spcAft>
              <a:buFont typeface="Arial Narrow" panose="020B0606020202030204" pitchFamily="34" charset="0"/>
              <a:buAutoNum type="alphaLcPeriod"/>
            </a:pPr>
            <a:endParaRPr lang="en-C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4450" lvl="2" indent="-514350">
              <a:spcAft>
                <a:spcPct val="0"/>
              </a:spcAft>
              <a:buFont typeface="Arial Narrow" panose="020B0606020202030204" pitchFamily="34" charset="0"/>
              <a:buAutoNum type="alphaLcPeriod"/>
            </a:pPr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>Adapt to evolving needs and interests of youth; and</a:t>
            </a:r>
          </a:p>
          <a:p>
            <a:pPr marL="1314450" lvl="2" indent="-514350">
              <a:spcAft>
                <a:spcPct val="0"/>
              </a:spcAft>
              <a:buFont typeface="Arial Narrow" panose="020B0606020202030204" pitchFamily="34" charset="0"/>
              <a:buAutoNum type="alphaLcPeriod"/>
            </a:pPr>
            <a:endParaRPr lang="en-C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4450" lvl="2" indent="-514350">
              <a:spcAft>
                <a:spcPct val="0"/>
              </a:spcAft>
              <a:buFont typeface="Arial Narrow" panose="020B0606020202030204" pitchFamily="34" charset="0"/>
              <a:buAutoNum type="alphaLcPeriod"/>
            </a:pPr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>Maintain a safe and respectful environment.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867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856"/>
            <a:ext cx="8229600" cy="62128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CA" sz="28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 Narrow" panose="020B0606020202030204" pitchFamily="34" charset="0"/>
                <a:ea typeface="ヒラギノ角ゴ Pro W3" pitchFamily="-105" charset="-128"/>
                <a:cs typeface="Angsana New" panose="02020603050405020304" pitchFamily="18" charset="-34"/>
              </a:rPr>
              <a:t>Commander’s Intent</a:t>
            </a:r>
            <a:r>
              <a:rPr lang="en-CA" sz="2800" b="1" u="sng" kern="0" dirty="0">
                <a:solidFill>
                  <a:prstClr val="black">
                    <a:lumMod val="50000"/>
                    <a:lumOff val="50000"/>
                  </a:prstClr>
                </a:solidFill>
                <a:latin typeface="Arial Narrow" panose="020B0606020202030204" pitchFamily="34" charset="0"/>
                <a:ea typeface="Times New Roman"/>
                <a:cs typeface="Angsana New" panose="02020603050405020304" pitchFamily="18" charset="-34"/>
              </a:rPr>
              <a:t> 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1438"/>
            <a:ext cx="8229600" cy="3654972"/>
          </a:xfrm>
        </p:spPr>
        <p:txBody>
          <a:bodyPr/>
          <a:lstStyle/>
          <a:p>
            <a:pPr marL="457200" indent="-457200">
              <a:buAutoNum type="arabicPeriod" startAt="2"/>
            </a:pPr>
            <a:r>
              <a:rPr lang="en-CA" sz="2400" kern="0" dirty="0" smtClean="0">
                <a:solidFill>
                  <a:srgbClr val="000000"/>
                </a:solidFill>
                <a:latin typeface="Arial"/>
                <a:cs typeface="+mj-cs"/>
              </a:rPr>
              <a:t>Build </a:t>
            </a:r>
            <a:r>
              <a:rPr lang="en-CA" sz="2400" kern="0" dirty="0">
                <a:solidFill>
                  <a:srgbClr val="000000"/>
                </a:solidFill>
                <a:latin typeface="Arial"/>
                <a:cs typeface="+mj-cs"/>
              </a:rPr>
              <a:t>and Deliver Quality Programs that are</a:t>
            </a:r>
            <a:r>
              <a:rPr lang="en-CA" sz="2400" kern="0" dirty="0" smtClean="0">
                <a:solidFill>
                  <a:srgbClr val="000000"/>
                </a:solidFill>
                <a:latin typeface="Arial"/>
                <a:cs typeface="+mj-cs"/>
              </a:rPr>
              <a:t>:</a:t>
            </a:r>
          </a:p>
          <a:p>
            <a:pPr marL="0" indent="0">
              <a:buNone/>
            </a:pPr>
            <a:endParaRPr lang="en-CA" sz="2400" kern="0" dirty="0">
              <a:solidFill>
                <a:srgbClr val="000000"/>
              </a:solidFill>
              <a:latin typeface="Arial"/>
              <a:cs typeface="+mj-cs"/>
            </a:endParaRPr>
          </a:p>
          <a:p>
            <a:pPr marL="1257300" lvl="2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 Narrow" panose="020B0606020202030204" pitchFamily="34" charset="0"/>
              <a:buAutoNum type="alphaLcPeriod"/>
            </a:pPr>
            <a:r>
              <a:rPr lang="en-CA" altLang="en-US" kern="0" dirty="0">
                <a:solidFill>
                  <a:srgbClr val="000000"/>
                </a:solidFill>
                <a:latin typeface="Arial"/>
              </a:rPr>
              <a:t>Challenging, fun, exciting and unique experiences and opportunities;</a:t>
            </a:r>
          </a:p>
          <a:p>
            <a:pPr marL="1257300" lvl="2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 Narrow" panose="020B0606020202030204" pitchFamily="34" charset="0"/>
              <a:buAutoNum type="alphaLcPeriod"/>
            </a:pPr>
            <a:endParaRPr lang="en-CA" altLang="en-US" kern="0" dirty="0">
              <a:solidFill>
                <a:srgbClr val="000000"/>
              </a:solidFill>
              <a:latin typeface="Arial"/>
            </a:endParaRPr>
          </a:p>
          <a:p>
            <a:pPr marL="1257300" lvl="2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 Narrow" panose="020B0606020202030204" pitchFamily="34" charset="0"/>
              <a:buAutoNum type="alphaLcPeriod"/>
            </a:pPr>
            <a:r>
              <a:rPr lang="en-CA" altLang="en-US" kern="0" dirty="0">
                <a:solidFill>
                  <a:srgbClr val="000000"/>
                </a:solidFill>
                <a:latin typeface="Arial"/>
              </a:rPr>
              <a:t>Led by passionate, well trained adult staff and volunteers; and</a:t>
            </a:r>
          </a:p>
          <a:p>
            <a:pPr marL="1257300" lvl="2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 Narrow" panose="020B0606020202030204" pitchFamily="34" charset="0"/>
              <a:buAutoNum type="alphaLcPeriod"/>
            </a:pPr>
            <a:endParaRPr lang="en-CA" altLang="en-US" kern="0" dirty="0">
              <a:solidFill>
                <a:srgbClr val="000000"/>
              </a:solidFill>
              <a:latin typeface="Arial"/>
            </a:endParaRPr>
          </a:p>
          <a:p>
            <a:pPr marL="1257300" lvl="2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 Narrow" panose="020B0606020202030204" pitchFamily="34" charset="0"/>
              <a:buAutoNum type="alphaLcPeriod"/>
            </a:pPr>
            <a:r>
              <a:rPr lang="en-CA" altLang="en-US" kern="0" dirty="0">
                <a:solidFill>
                  <a:srgbClr val="000000"/>
                </a:solidFill>
                <a:latin typeface="Arial"/>
              </a:rPr>
              <a:t>Achievable, affordable and sustainable.</a:t>
            </a:r>
          </a:p>
          <a:p>
            <a:pPr marL="514350" indent="-514350">
              <a:buAutoNum type="arabicPeriod" startAt="2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9097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856"/>
            <a:ext cx="8229600" cy="516611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CA" sz="28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 Narrow" panose="020B0606020202030204" pitchFamily="34" charset="0"/>
                <a:ea typeface="ヒラギノ角ゴ Pro W3" pitchFamily="-105" charset="-128"/>
                <a:cs typeface="Angsana New" panose="02020603050405020304" pitchFamily="18" charset="-34"/>
              </a:rPr>
              <a:t>Commander’s </a:t>
            </a:r>
            <a:r>
              <a:rPr lang="en-CA" sz="2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Narrow" panose="020B0606020202030204" pitchFamily="34" charset="0"/>
                <a:ea typeface="ヒラギノ角ゴ Pro W3" pitchFamily="-105" charset="-128"/>
                <a:cs typeface="Angsana New" panose="02020603050405020304" pitchFamily="18" charset="-34"/>
              </a:rPr>
              <a:t>Intent</a:t>
            </a:r>
            <a:r>
              <a:rPr lang="en-CA" sz="2800" b="1" u="sng" kern="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Narrow" panose="020B0606020202030204" pitchFamily="34" charset="0"/>
                <a:ea typeface="Times New Roman"/>
                <a:cs typeface="Angsana New" panose="02020603050405020304" pitchFamily="18" charset="-34"/>
              </a:rPr>
              <a:t> 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3656"/>
            <a:ext cx="8229600" cy="3654972"/>
          </a:xfrm>
        </p:spPr>
        <p:txBody>
          <a:bodyPr/>
          <a:lstStyle/>
          <a:p>
            <a:pPr marL="457200" indent="-457200">
              <a:buAutoNum type="arabicPeriod" startAt="3"/>
            </a:pPr>
            <a:r>
              <a:rPr lang="en-CA" sz="2400" kern="0" dirty="0" smtClean="0">
                <a:solidFill>
                  <a:srgbClr val="000000"/>
                </a:solidFill>
                <a:latin typeface="Arial"/>
                <a:cs typeface="+mj-cs"/>
              </a:rPr>
              <a:t>Ensure Program </a:t>
            </a:r>
            <a:r>
              <a:rPr lang="en-CA" sz="2400" kern="0" dirty="0">
                <a:solidFill>
                  <a:srgbClr val="000000"/>
                </a:solidFill>
                <a:latin typeface="Arial"/>
                <a:cs typeface="+mj-cs"/>
              </a:rPr>
              <a:t>Success through</a:t>
            </a:r>
            <a:r>
              <a:rPr lang="en-CA" sz="2400" kern="0" dirty="0" smtClean="0">
                <a:solidFill>
                  <a:srgbClr val="000000"/>
                </a:solidFill>
                <a:latin typeface="Arial"/>
                <a:cs typeface="+mj-cs"/>
              </a:rPr>
              <a:t>:</a:t>
            </a:r>
          </a:p>
          <a:p>
            <a:pPr marL="0" indent="0">
              <a:buNone/>
            </a:pPr>
            <a:endParaRPr lang="en-CA" sz="2400" kern="0" dirty="0" smtClean="0">
              <a:solidFill>
                <a:srgbClr val="000000"/>
              </a:solidFill>
              <a:latin typeface="Arial"/>
              <a:cs typeface="+mj-cs"/>
            </a:endParaRPr>
          </a:p>
          <a:p>
            <a:pPr marL="1257300" lvl="2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 Narrow" panose="020B0606020202030204" pitchFamily="34" charset="0"/>
              <a:buAutoNum type="alphaLcPeriod"/>
            </a:pPr>
            <a:r>
              <a:rPr lang="en-CA" altLang="en-US" kern="0" dirty="0">
                <a:solidFill>
                  <a:srgbClr val="000000"/>
                </a:solidFill>
                <a:latin typeface="Arial"/>
              </a:rPr>
              <a:t>Continuous improvement of activities, services and processes;</a:t>
            </a:r>
          </a:p>
          <a:p>
            <a:pPr marL="1257300" lvl="2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 Narrow" panose="020B0606020202030204" pitchFamily="34" charset="0"/>
              <a:buAutoNum type="alphaLcPeriod"/>
            </a:pPr>
            <a:endParaRPr lang="en-CA" altLang="en-US" kern="0" dirty="0">
              <a:solidFill>
                <a:srgbClr val="000000"/>
              </a:solidFill>
              <a:latin typeface="Arial"/>
            </a:endParaRPr>
          </a:p>
          <a:p>
            <a:pPr marL="1257300" lvl="2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 Narrow" panose="020B0606020202030204" pitchFamily="34" charset="0"/>
              <a:buAutoNum type="alphaLcPeriod"/>
            </a:pPr>
            <a:r>
              <a:rPr lang="en-CA" altLang="en-US" kern="0" dirty="0">
                <a:solidFill>
                  <a:srgbClr val="000000"/>
                </a:solidFill>
                <a:latin typeface="Arial"/>
              </a:rPr>
              <a:t>Effective stewardship of resources; and</a:t>
            </a:r>
          </a:p>
          <a:p>
            <a:pPr marL="1257300" lvl="2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 Narrow" panose="020B0606020202030204" pitchFamily="34" charset="0"/>
              <a:buAutoNum type="alphaLcPeriod"/>
            </a:pPr>
            <a:endParaRPr lang="en-CA" altLang="en-US" kern="0" dirty="0">
              <a:solidFill>
                <a:srgbClr val="000000"/>
              </a:solidFill>
              <a:latin typeface="Arial"/>
            </a:endParaRPr>
          </a:p>
          <a:p>
            <a:pPr marL="1257300" lvl="2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 Narrow" panose="020B0606020202030204" pitchFamily="34" charset="0"/>
              <a:buAutoNum type="alphaLcPeriod"/>
            </a:pPr>
            <a:r>
              <a:rPr lang="en-CA" altLang="en-US" kern="0" dirty="0">
                <a:solidFill>
                  <a:srgbClr val="000000"/>
                </a:solidFill>
                <a:latin typeface="Arial"/>
              </a:rPr>
              <a:t>Co-operation with communities who both support and benefit from the program.</a:t>
            </a:r>
          </a:p>
          <a:p>
            <a:pPr marL="514350" indent="-514350">
              <a:buAutoNum type="arabicPeriod" startAt="3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9044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619"/>
            <a:ext cx="8229600" cy="58434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CA" sz="32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 Narrow" panose="020B0606020202030204" pitchFamily="34" charset="0"/>
                <a:ea typeface="ヒラギノ角ゴ Pro W3" pitchFamily="-105" charset="-128"/>
                <a:cs typeface="Angsana New" panose="02020603050405020304" pitchFamily="18" charset="-34"/>
              </a:rPr>
              <a:t>Commander’s </a:t>
            </a:r>
            <a:r>
              <a:rPr lang="en-CA" sz="3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Narrow" panose="020B0606020202030204" pitchFamily="34" charset="0"/>
                <a:ea typeface="ヒラギノ角ゴ Pro W3" pitchFamily="-105" charset="-128"/>
                <a:cs typeface="Angsana New" panose="02020603050405020304" pitchFamily="18" charset="-34"/>
              </a:rPr>
              <a:t>Priorities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9837"/>
            <a:ext cx="8229600" cy="4953923"/>
          </a:xfrm>
        </p:spPr>
        <p:txBody>
          <a:bodyPr>
            <a:normAutofit fontScale="47500" lnSpcReduction="20000"/>
          </a:bodyPr>
          <a:lstStyle/>
          <a:p>
            <a:r>
              <a:rPr lang="en-CA" alt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</a:t>
            </a:r>
            <a:r>
              <a:rPr lang="en-CA" alt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Honour</a:t>
            </a:r>
          </a:p>
          <a:p>
            <a:pPr marL="0" indent="0">
              <a:buNone/>
            </a:pPr>
            <a:endParaRPr lang="en-CA" alt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alt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Harmful and Inappropriate Sexual Behaviour (HISB</a:t>
            </a:r>
            <a:r>
              <a:rPr lang="en-CA" alt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reporting</a:t>
            </a:r>
            <a:endParaRPr lang="en-CA" alt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alt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of Conduct</a:t>
            </a:r>
          </a:p>
          <a:p>
            <a:pPr lvl="1"/>
            <a:r>
              <a:rPr lang="en-CA" alt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PYDPO </a:t>
            </a:r>
            <a:r>
              <a:rPr lang="en-CA" alt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</a:t>
            </a:r>
          </a:p>
          <a:p>
            <a:pPr marL="457200" lvl="1" indent="0">
              <a:buNone/>
            </a:pPr>
            <a:endParaRPr lang="en-CA" alt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alt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Executing the CCO Program</a:t>
            </a:r>
          </a:p>
          <a:p>
            <a:pPr lvl="1"/>
            <a:r>
              <a:rPr lang="en-CA" alt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en-CA" alt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excellence</a:t>
            </a:r>
          </a:p>
          <a:p>
            <a:pPr marL="457200" lvl="1" indent="0">
              <a:buNone/>
            </a:pPr>
            <a:endParaRPr lang="en-CA" alt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alt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Renewal</a:t>
            </a:r>
          </a:p>
          <a:p>
            <a:pPr lvl="1"/>
            <a:r>
              <a:rPr lang="en-CA" alt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final </a:t>
            </a:r>
            <a:r>
              <a:rPr lang="en-CA" alt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</a:p>
          <a:p>
            <a:pPr lvl="1"/>
            <a:endParaRPr lang="en-CA" alt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alt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and Strengthen Partnerships</a:t>
            </a:r>
          </a:p>
          <a:p>
            <a:pPr lvl="1"/>
            <a:r>
              <a:rPr lang="en-CA" alt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Leagues</a:t>
            </a:r>
          </a:p>
          <a:p>
            <a:pPr lvl="1"/>
            <a:r>
              <a:rPr lang="en-CA" alt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021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092"/>
            <a:ext cx="8229600" cy="53816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CA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Legalization of Cannabis in Canada </a:t>
            </a:r>
            <a:endParaRPr lang="en-CA" sz="28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7467"/>
            <a:ext cx="8229600" cy="5033070"/>
          </a:xfrm>
        </p:spPr>
        <p:txBody>
          <a:bodyPr>
            <a:normAutofit/>
          </a:bodyPr>
          <a:lstStyle/>
          <a:p>
            <a:r>
              <a:rPr lang="en-CA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Two DAODs currently under development:</a:t>
            </a:r>
          </a:p>
          <a:p>
            <a:pPr lvl="1"/>
            <a:r>
              <a:rPr lang="en-CA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the first will include restrictions on the consumption of cannabis by CAF Members</a:t>
            </a:r>
          </a:p>
          <a:p>
            <a:pPr lvl="1"/>
            <a:r>
              <a:rPr lang="en-CA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the second will restrict use/possession on Defence Establishments</a:t>
            </a:r>
          </a:p>
          <a:p>
            <a:pPr marL="0" indent="0">
              <a:buNone/>
            </a:pPr>
            <a:endParaRPr lang="en-CA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The following CATOs will need to be updated:</a:t>
            </a:r>
          </a:p>
          <a:p>
            <a:pPr lvl="1"/>
            <a:r>
              <a:rPr lang="en-CA" sz="2100" dirty="0">
                <a:latin typeface="Arial" panose="020B0604020202020204" pitchFamily="34" charset="0"/>
                <a:cs typeface="Arial" panose="020B0604020202020204" pitchFamily="34" charset="0"/>
              </a:rPr>
              <a:t>CATO 12-50 </a:t>
            </a:r>
            <a:r>
              <a:rPr lang="en-CA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Inspections - specifically </a:t>
            </a:r>
            <a:r>
              <a:rPr lang="en-CA" sz="2100" dirty="0">
                <a:latin typeface="Arial" panose="020B0604020202020204" pitchFamily="34" charset="0"/>
                <a:cs typeface="Arial" panose="020B0604020202020204" pitchFamily="34" charset="0"/>
              </a:rPr>
              <a:t>Annex B listing prohibited, restricted and </a:t>
            </a:r>
            <a:r>
              <a:rPr lang="en-CA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unauthorized </a:t>
            </a:r>
            <a:r>
              <a:rPr lang="en-CA" sz="2100" dirty="0">
                <a:latin typeface="Arial" panose="020B0604020202020204" pitchFamily="34" charset="0"/>
                <a:cs typeface="Arial" panose="020B0604020202020204" pitchFamily="34" charset="0"/>
              </a:rPr>
              <a:t>items found during inspections. </a:t>
            </a:r>
          </a:p>
          <a:p>
            <a:pPr lvl="1"/>
            <a:r>
              <a:rPr lang="en-CA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CATO </a:t>
            </a:r>
            <a:r>
              <a:rPr lang="en-CA" sz="2100" dirty="0">
                <a:latin typeface="Arial" panose="020B0604020202020204" pitchFamily="34" charset="0"/>
                <a:cs typeface="Arial" panose="020B0604020202020204" pitchFamily="34" charset="0"/>
              </a:rPr>
              <a:t>23-07 Civilian Volunteers in Support of </a:t>
            </a:r>
            <a:r>
              <a:rPr lang="en-CA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Cadets - para </a:t>
            </a:r>
            <a:r>
              <a:rPr lang="en-CA" sz="2100" dirty="0">
                <a:latin typeface="Arial" panose="020B0604020202020204" pitchFamily="34" charset="0"/>
                <a:cs typeface="Arial" panose="020B0604020202020204" pitchFamily="34" charset="0"/>
              </a:rPr>
              <a:t>21 requires volunteers to report a change in </a:t>
            </a:r>
            <a:r>
              <a:rPr lang="en-CA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circumstances including </a:t>
            </a:r>
            <a:r>
              <a:rPr lang="en-CA" sz="2100" dirty="0">
                <a:latin typeface="Arial" panose="020B0604020202020204" pitchFamily="34" charset="0"/>
                <a:cs typeface="Arial" panose="020B0604020202020204" pitchFamily="34" charset="0"/>
              </a:rPr>
              <a:t>being arrested for or </a:t>
            </a:r>
            <a:r>
              <a:rPr lang="en-CA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suspected of </a:t>
            </a:r>
            <a:r>
              <a:rPr lang="en-CA" sz="2100" dirty="0">
                <a:latin typeface="Arial" panose="020B0604020202020204" pitchFamily="34" charset="0"/>
                <a:cs typeface="Arial" panose="020B0604020202020204" pitchFamily="34" charset="0"/>
              </a:rPr>
              <a:t>drug use</a:t>
            </a:r>
            <a:r>
              <a:rPr lang="en-CA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56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092"/>
            <a:ext cx="8229600" cy="53816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CA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Use of Volunteers</a:t>
            </a:r>
            <a:endParaRPr lang="en-CA" sz="28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7467"/>
            <a:ext cx="8229600" cy="5033070"/>
          </a:xfrm>
        </p:spPr>
        <p:txBody>
          <a:bodyPr>
            <a:normAutofit/>
          </a:bodyPr>
          <a:lstStyle/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Under the MOU working group, we have been discussing issues linked to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volunteer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involvement with the program: </a:t>
            </a:r>
          </a:p>
          <a:p>
            <a:pPr lvl="1"/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 Supervision of cadets and cadet </a:t>
            </a:r>
          </a:p>
          <a:p>
            <a:pPr marL="457200" lvl="1" indent="0">
              <a:buNone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activities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by civilian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volunteers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 Volunteer management and </a:t>
            </a:r>
            <a:endParaRPr lang="en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screening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 Civilian volunteer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liability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66" y="1735458"/>
            <a:ext cx="2855934" cy="429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0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384"/>
            <a:ext cx="9144000" cy="507566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en-CA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ヒラギノ角ゴ Pro W3" pitchFamily="-105" charset="-128"/>
                <a:cs typeface="+mn-cs"/>
              </a:rPr>
              <a:t>Strategic Policy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6600" y="617798"/>
            <a:ext cx="6692900" cy="5382952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3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Canada’s Defence Policy (SSE)</a:t>
            </a:r>
            <a:r>
              <a:rPr lang="en-CA" altLang="en-US" sz="3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Cadets and Junior Canadian Rangers (Youth Program) profiled on</a:t>
            </a:r>
            <a:r>
              <a:rPr lang="en-CA" altLang="en-US" sz="3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0"/>
              </a:spcBef>
              <a:defRPr/>
            </a:pPr>
            <a:endParaRPr lang="en-CA" altLang="en-US" sz="34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600"/>
              </a:spcBef>
              <a:buNone/>
              <a:defRPr/>
            </a:pPr>
            <a:r>
              <a:rPr lang="en-CA" altLang="en-US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	</a:t>
            </a:r>
            <a:r>
              <a:rPr lang="en-CA" altLang="en-US" sz="3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CA" altLang="en-US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alt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70: Section on “</a:t>
            </a:r>
            <a:r>
              <a:rPr lang="en-CA" altLang="en-US" sz="3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Strengthening Canadian </a:t>
            </a:r>
            <a:r>
              <a:rPr lang="en-CA" altLang="en-US" sz="3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	Communities </a:t>
            </a:r>
            <a:r>
              <a:rPr lang="en-CA" altLang="en-US" sz="3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Investing in Youth</a:t>
            </a:r>
            <a:r>
              <a:rPr lang="en-CA" altLang="en-US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CA" altLang="en-US" sz="3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600"/>
              </a:spcBef>
              <a:buNone/>
              <a:defRPr/>
            </a:pPr>
            <a:r>
              <a:rPr lang="en-CA" altLang="en-US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	</a:t>
            </a:r>
            <a:r>
              <a:rPr lang="en-CA" altLang="en-US" sz="3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CA" altLang="en-US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alt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80: The Junior Canadian Rangers is mentioned </a:t>
            </a:r>
            <a:r>
              <a:rPr lang="en-CA" altLang="en-US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again </a:t>
            </a:r>
            <a:r>
              <a:rPr lang="en-CA" alt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paragraph related to the policy intent to </a:t>
            </a:r>
            <a:r>
              <a:rPr lang="en-CA" altLang="en-US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expand </a:t>
            </a:r>
            <a:r>
              <a:rPr lang="en-CA" alt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deepen extensive relationships with </a:t>
            </a:r>
            <a:r>
              <a:rPr lang="en-CA" altLang="en-US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Indigenous </a:t>
            </a:r>
            <a:r>
              <a:rPr lang="en-CA" alt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communities, particularly through the </a:t>
            </a:r>
            <a:r>
              <a:rPr lang="en-CA" altLang="en-US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Canadian </a:t>
            </a:r>
            <a:r>
              <a:rPr lang="en-CA" alt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Rangers and Junior Canadian Rangers</a:t>
            </a:r>
            <a:r>
              <a:rPr lang="en-CA" altLang="en-US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CA" altLang="en-US" sz="3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CA" altLang="en-US" sz="3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SSE Implementation Plan</a:t>
            </a:r>
            <a:r>
              <a:rPr lang="en-CA" altLang="en-US" sz="3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Accounts for the 111 specific initiatives that was published in the Defence Policy plus additional Initiatives that were eventually extrapolated from it. This includes Initiative C “</a:t>
            </a:r>
            <a:r>
              <a:rPr lang="en-CA" altLang="en-US" sz="3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 Canadian Communities by Investing in Youth</a:t>
            </a:r>
            <a:r>
              <a:rPr lang="en-CA" altLang="en-US" sz="3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950"/>
            <a:ext cx="19939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3276600"/>
            <a:ext cx="20193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2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108D483358DC46BBE6E7218DFFEA0D" ma:contentTypeVersion="0" ma:contentTypeDescription="Create a new document." ma:contentTypeScope="" ma:versionID="23796981d4ea2a123563b45f8b9ea2b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D9E38F-B849-437D-9163-FAB16F1267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92C8D7D-30D8-4E9F-8773-63D086307158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AFFCDEE-EFD9-4696-9CAB-1FAEA1016B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2685</TotalTime>
  <Words>1200</Words>
  <Application>Microsoft Office PowerPoint</Application>
  <PresentationFormat>On-screen Show (4:3)</PresentationFormat>
  <Paragraphs>260</Paragraphs>
  <Slides>21</Slides>
  <Notes>21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Air Cadet League of Canada - Annual General Meeting 16 June 2018</vt:lpstr>
      <vt:lpstr>Agenda – Air Cadets</vt:lpstr>
      <vt:lpstr>Commander’s Intent </vt:lpstr>
      <vt:lpstr>Commander’s Intent </vt:lpstr>
      <vt:lpstr>Commander’s Intent </vt:lpstr>
      <vt:lpstr>Commander’s Priorities</vt:lpstr>
      <vt:lpstr>Legalization of Cannabis in Canada </vt:lpstr>
      <vt:lpstr>Use of Volunteers</vt:lpstr>
      <vt:lpstr>Strategic Policy Alignment</vt:lpstr>
      <vt:lpstr>Departmental Results Framework (DRF)</vt:lpstr>
      <vt:lpstr>Cadet and JCR Renewal</vt:lpstr>
      <vt:lpstr>Coming Soon: Renewal in Review</vt:lpstr>
      <vt:lpstr>Outreach, Evaluation &amp; Validation - Continuous Improvement</vt:lpstr>
      <vt:lpstr>Outreach, Evaluation and Validation Plans 2018</vt:lpstr>
      <vt:lpstr>National Competitions - Common</vt:lpstr>
      <vt:lpstr>Nationally Directed Activities – International – Air Cadets</vt:lpstr>
      <vt:lpstr>Nationally Directed Activities – Domestic – Air Cadets</vt:lpstr>
      <vt:lpstr>Nationally Directed Activities – Domestic – Air Cadet Flying Program</vt:lpstr>
      <vt:lpstr>Resource Management – Air Cadets</vt:lpstr>
      <vt:lpstr>Design and Development – Air Cadets</vt:lpstr>
      <vt:lpstr>Air Cadet League of Canada - Annual General Meeting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Frédérick Gélinas</dc:creator>
  <cp:lastModifiedBy>ACL HQ</cp:lastModifiedBy>
  <cp:revision>115</cp:revision>
  <cp:lastPrinted>2018-06-12T21:04:59Z</cp:lastPrinted>
  <dcterms:created xsi:type="dcterms:W3CDTF">2016-03-17T15:00:36Z</dcterms:created>
  <dcterms:modified xsi:type="dcterms:W3CDTF">2018-06-15T19:04:44Z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0x01010035108D483358DC46BBE6E7218DFFEA0D</vt:lpwstr>
  </property>
</Properties>
</file>